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81" r:id="rId3"/>
    <p:sldMasterId id="2147483673" r:id="rId4"/>
  </p:sldMasterIdLst>
  <p:notesMasterIdLst>
    <p:notesMasterId r:id="rId13"/>
  </p:notesMasterIdLst>
  <p:sldIdLst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1"/>
    <p:restoredTop sz="95256" autoAdjust="0"/>
  </p:normalViewPr>
  <p:slideViewPr>
    <p:cSldViewPr snapToGrid="0" snapToObjects="1">
      <p:cViewPr varScale="1">
        <p:scale>
          <a:sx n="86" d="100"/>
          <a:sy n="86" d="100"/>
        </p:scale>
        <p:origin x="14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6F64-1371-B449-AE74-4CD2B37CCB99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78DCE-639E-FA41-BD71-D59E1643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78DCE-639E-FA41-BD71-D59E16435E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78DCE-639E-FA41-BD71-D59E16435E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5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78DCE-639E-FA41-BD71-D59E16435E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56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78DCE-639E-FA41-BD71-D59E16435E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2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78DCE-639E-FA41-BD71-D59E16435E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78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78DCE-639E-FA41-BD71-D59E16435E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6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78DCE-639E-FA41-BD71-D59E16435E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6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4721488-A4D4-EC45-B1C1-049D3CAA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699" y="2931546"/>
            <a:ext cx="5829301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335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6BF7-93CB-1B41-AEF7-D52C3F19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7AFA6-9B3B-5D41-8F39-D41ED84CC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58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870F-6F7B-A346-BD34-1AF59773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27BE4-5D6C-1F46-AA25-C64DBBF96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78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B096-44C0-934F-8679-2EED58920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7B7C2-FE3A-CD43-BD99-8B814D189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512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6BF7-93CB-1B41-AEF7-D52C3F19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7AFA6-9B3B-5D41-8F39-D41ED84CC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2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870F-6F7B-A346-BD34-1AF59773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27BE4-5D6C-1F46-AA25-C64DBBF96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34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E45D-11BE-FC4F-8689-F4511B06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78A12-7855-4949-B00F-19717EC47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8457C-3E90-D843-901E-5AFC0FD1D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36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2E97-7435-1849-B6ED-2DAAB8E3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64561-177A-814A-ADA1-FAD61FE4C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9DB83-64F3-C74E-AEA2-DEF99735B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ADD98-AC5F-A541-8B08-53A5AF99B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F187D7-1199-9344-A8DC-89169873E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1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A5217-1F76-6847-86A2-B46790CF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62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A79E-F359-544D-AFF7-A6EB0523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3A645-1FA4-444B-BE5C-B4526BDD3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B5F62-67A2-0947-81FC-D87941BD6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16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B096-44C0-934F-8679-2EED58920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7B7C2-FE3A-CD43-BD99-8B814D189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07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A314C0-873A-1743-A167-822746522B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704"/>
            <a:ext cx="9144000" cy="6896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7B4DA4-2312-B341-97FC-557BEAE9748A}"/>
              </a:ext>
            </a:extLst>
          </p:cNvPr>
          <p:cNvCxnSpPr/>
          <p:nvPr userDrawn="1"/>
        </p:nvCxnSpPr>
        <p:spPr>
          <a:xfrm>
            <a:off x="3048000" y="3104831"/>
            <a:ext cx="0" cy="6682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8450474-7946-044B-840F-E1C6F0F82B56}"/>
              </a:ext>
            </a:extLst>
          </p:cNvPr>
          <p:cNvSpPr/>
          <p:nvPr userDrawn="1"/>
        </p:nvSpPr>
        <p:spPr>
          <a:xfrm>
            <a:off x="0" y="6297135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602.861.5840  </a:t>
            </a:r>
            <a:r>
              <a:rPr lang="en-US" sz="1000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•  </a:t>
            </a:r>
            <a:r>
              <a:rPr lang="en-US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4727 East Union Hills Drive, Suite 200  </a:t>
            </a:r>
            <a:r>
              <a:rPr lang="en-US" sz="1000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• </a:t>
            </a:r>
            <a:r>
              <a:rPr lang="en-US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Phoenix, AZ 85050  </a:t>
            </a:r>
            <a:r>
              <a:rPr lang="en-US" sz="1000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•</a:t>
            </a:r>
            <a:r>
              <a:rPr lang="en-US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  <a:r>
              <a:rPr lang="en-US" sz="10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www.duffygroup.com</a:t>
            </a:r>
            <a:endParaRPr lang="en-US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804406-20F4-EE44-A2A1-911BFA413859}"/>
              </a:ext>
            </a:extLst>
          </p:cNvPr>
          <p:cNvSpPr/>
          <p:nvPr userDrawn="1"/>
        </p:nvSpPr>
        <p:spPr>
          <a:xfrm>
            <a:off x="3703318" y="6502165"/>
            <a:ext cx="1737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Duffy Group, Inc.</a:t>
            </a:r>
            <a:endParaRPr lang="en-US" sz="10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13FE2E8-7409-C240-A733-113BA98244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500" y="3035569"/>
            <a:ext cx="1566412" cy="8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4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BCF28-8CCD-D247-A784-242A7C5B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419C1-C71F-054F-A167-68CDA7EF7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4136"/>
            <a:ext cx="7886700" cy="429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570158A-2951-0D42-81EA-9C315043EA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>
            <a:off x="0" y="1"/>
            <a:ext cx="9144000" cy="365125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6A1392C-EA72-FF44-B6E9-A7BA37BA1CF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" y="6678876"/>
            <a:ext cx="9144000" cy="193638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9FB4FF9-A3B6-D747-BF07-546CB744D6C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91099" y="6122389"/>
            <a:ext cx="848502" cy="4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8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1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81DD28B8-F82E-3945-B086-35B8FBB19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4296229"/>
          </a:xfrm>
          <a:prstGeom prst="rect">
            <a:avLst/>
          </a:prstGeom>
          <a:ln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8BEFF4-430A-494C-87BB-B56AE7AA3608}"/>
              </a:ext>
            </a:extLst>
          </p:cNvPr>
          <p:cNvSpPr txBox="1">
            <a:spLocks/>
          </p:cNvSpPr>
          <p:nvPr userDrawn="1"/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b="1" i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Subtitle here</a:t>
            </a:r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0F68CA-6761-744D-A173-36C1BFB8854D}"/>
              </a:ext>
            </a:extLst>
          </p:cNvPr>
          <p:cNvSpPr txBox="1">
            <a:spLocks/>
          </p:cNvSpPr>
          <p:nvPr userDrawn="1"/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Divider Page</a:t>
            </a:r>
            <a:endParaRPr lang="en-US" sz="3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AC16DB3-BA8E-D245-8BB0-89A4D56B2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678876"/>
            <a:ext cx="9144000" cy="193638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607AD91-6BB4-C544-8743-089B44BBA9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1099" y="6122389"/>
            <a:ext cx="848502" cy="4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683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BCF28-8CCD-D247-A784-242A7C5B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419C1-C71F-054F-A167-68CDA7EF7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4136"/>
            <a:ext cx="7886700" cy="429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570158A-2951-0D42-81EA-9C315043EA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0" y="1"/>
            <a:ext cx="9144000" cy="365125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6A1392C-EA72-FF44-B6E9-A7BA37BA1C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6678876"/>
            <a:ext cx="9144000" cy="193638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52BDEC4-394B-914A-A993-0C339968CB5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91099" y="6122389"/>
            <a:ext cx="848502" cy="4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ffygroup.com/" TargetMode="External"/><Relationship Id="rId2" Type="http://schemas.openxmlformats.org/officeDocument/2006/relationships/hyperlink" Target="mailto:mbarker@duffygroup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7768C-6B18-5249-9721-B357E0EB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Arizona City/County Management Association, July 12, 2023</a:t>
            </a:r>
          </a:p>
        </p:txBody>
      </p:sp>
    </p:spTree>
    <p:extLst>
      <p:ext uri="{BB962C8B-B14F-4D97-AF65-F5344CB8AC3E}">
        <p14:creationId xmlns:p14="http://schemas.microsoft.com/office/powerpoint/2010/main" val="333033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9C78D-6A11-E52C-46C8-EA639041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563"/>
          </a:xfrm>
        </p:spPr>
        <p:txBody>
          <a:bodyPr/>
          <a:lstStyle/>
          <a:p>
            <a:r>
              <a:rPr lang="en-US" b="1" dirty="0"/>
              <a:t>Recruiting &amp; Retention Statistics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C7D8C-F589-6A63-134A-5D1AB3D41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95" y="1567510"/>
            <a:ext cx="8380312" cy="37229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Today: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Labor participation rate is 62%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9.9 million openings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37% leave job in the first month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6684E-BA7E-AE73-A41C-2D5EFEF15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716" y="3915136"/>
            <a:ext cx="3443213" cy="24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4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1ED13-9975-249E-29F9-FC903A40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563"/>
          </a:xfrm>
        </p:spPr>
        <p:txBody>
          <a:bodyPr/>
          <a:lstStyle/>
          <a:p>
            <a:r>
              <a:rPr lang="en-US" b="1" dirty="0"/>
              <a:t>Recruiting &amp; Retention Statistics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7F3F3-5C05-CD52-FB8C-9B43593F2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83" y="1769076"/>
            <a:ext cx="5257142" cy="3626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Retaining employees: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Clear role guidelines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More training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Friendly smile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Helpful co-workers </a:t>
            </a:r>
          </a:p>
        </p:txBody>
      </p:sp>
      <p:pic>
        <p:nvPicPr>
          <p:cNvPr id="2050" name="Picture 2" descr="Do Happy Employees Really Lead to Happy Customers? — Jeff Toister">
            <a:extLst>
              <a:ext uri="{FF2B5EF4-FFF2-40B4-BE49-F238E27FC236}">
                <a16:creationId xmlns:a16="http://schemas.microsoft.com/office/drawing/2014/main" id="{95FC895B-9642-456C-8B0C-43CEDA3A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10" y="2565027"/>
            <a:ext cx="4494097" cy="29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5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E76F-9861-E88A-3E82-7E4FD5259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9144001" cy="1325563"/>
          </a:xfrm>
        </p:spPr>
        <p:txBody>
          <a:bodyPr/>
          <a:lstStyle/>
          <a:p>
            <a:r>
              <a:rPr lang="en-US" b="1" dirty="0"/>
              <a:t>Recruiting &amp; Retention Statistics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457CA-E1B8-1DA7-5767-30BB7511A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55" y="1690687"/>
            <a:ext cx="9016983" cy="30973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OpenGov</a:t>
            </a:r>
            <a:r>
              <a:rPr lang="en-US" dirty="0"/>
              <a:t> annual survey: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Government jobs: 1 in 4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46% unable to take 2 weeks off due to lack of cross-training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Population growth, but none internally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Vital – people, processes &amp; technology </a:t>
            </a:r>
          </a:p>
        </p:txBody>
      </p:sp>
      <p:pic>
        <p:nvPicPr>
          <p:cNvPr id="3074" name="Picture 2" descr="Stress in the workplace: four ways HR can help alleviate this prevalent  employee burden | HRZone">
            <a:extLst>
              <a:ext uri="{FF2B5EF4-FFF2-40B4-BE49-F238E27FC236}">
                <a16:creationId xmlns:a16="http://schemas.microsoft.com/office/drawing/2014/main" id="{F46B0DBC-59E4-8511-F691-186F3E47A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62" y="4562846"/>
            <a:ext cx="3509929" cy="197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3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16A5B-79FB-D215-9C1A-97F544C1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51" y="338117"/>
            <a:ext cx="9144000" cy="1325563"/>
          </a:xfrm>
        </p:spPr>
        <p:txBody>
          <a:bodyPr/>
          <a:lstStyle/>
          <a:p>
            <a:r>
              <a:rPr lang="en-US" b="1" dirty="0"/>
              <a:t>Recruiting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BEBB7-732D-B0FB-D4EF-208E4C37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95" y="1794560"/>
            <a:ext cx="7426092" cy="43892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Alternative work schedules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Skills based hiring = Inclusivity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Tuition reimbursement / Upskilling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More responsibility or a different type of community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Relationship between council and staff </a:t>
            </a:r>
          </a:p>
        </p:txBody>
      </p:sp>
    </p:spTree>
    <p:extLst>
      <p:ext uri="{BB962C8B-B14F-4D97-AF65-F5344CB8AC3E}">
        <p14:creationId xmlns:p14="http://schemas.microsoft.com/office/powerpoint/2010/main" val="408850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C3D2B-BF52-7681-FE1E-5FA6DB8F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01" y="365125"/>
            <a:ext cx="9144000" cy="1325563"/>
          </a:xfrm>
        </p:spPr>
        <p:txBody>
          <a:bodyPr/>
          <a:lstStyle/>
          <a:p>
            <a:r>
              <a:rPr lang="en-US" b="1" dirty="0"/>
              <a:t>Recruiting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557A5-3C0C-98D2-69A6-39778553C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47" y="1869389"/>
            <a:ext cx="8430468" cy="33700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Simplify your process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CONFIDENTIALITY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Post and pray – no way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Proactively source passive candidates </a:t>
            </a:r>
          </a:p>
        </p:txBody>
      </p:sp>
      <p:pic>
        <p:nvPicPr>
          <p:cNvPr id="5122" name="Picture 2" descr="Too Many Cooks in the Corporate Kitchen">
            <a:extLst>
              <a:ext uri="{FF2B5EF4-FFF2-40B4-BE49-F238E27FC236}">
                <a16:creationId xmlns:a16="http://schemas.microsoft.com/office/drawing/2014/main" id="{4B3340F4-AA5C-F6F1-4672-D38A442EA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38" y="1535990"/>
            <a:ext cx="2611666" cy="21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6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1E6AE-90C2-9C70-A081-2DB798D3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60" y="365125"/>
            <a:ext cx="9144000" cy="1325563"/>
          </a:xfrm>
        </p:spPr>
        <p:txBody>
          <a:bodyPr/>
          <a:lstStyle/>
          <a:p>
            <a:r>
              <a:rPr lang="en-US" b="1" dirty="0"/>
              <a:t>Retaining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22CB-0FCA-17F8-AB00-24F7D797E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07" y="1420100"/>
            <a:ext cx="5528389" cy="52662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Cross training = 2 weeks off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Grow team as population grows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Stronger support = less burnout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Lead by example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Create a safe culture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Staff’s career goals and motivation </a:t>
            </a:r>
          </a:p>
        </p:txBody>
      </p:sp>
      <p:pic>
        <p:nvPicPr>
          <p:cNvPr id="6146" name="Picture 2" descr="How to keep employees happy: 5 tips for every boss | HealthShots">
            <a:extLst>
              <a:ext uri="{FF2B5EF4-FFF2-40B4-BE49-F238E27FC236}">
                <a16:creationId xmlns:a16="http://schemas.microsoft.com/office/drawing/2014/main" id="{75D5B8EA-1794-288F-A58B-49505FEA1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771" y="2279384"/>
            <a:ext cx="3153458" cy="17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3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9587-AA2D-508F-0CF4-C0D7265D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3" y="365125"/>
            <a:ext cx="9144000" cy="1325563"/>
          </a:xfrm>
        </p:spPr>
        <p:txBody>
          <a:bodyPr/>
          <a:lstStyle/>
          <a:p>
            <a:r>
              <a:rPr lang="en-US" b="1" dirty="0"/>
              <a:t>Let’s Connect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61864-376E-BCC3-A8F2-8EBFCDDAD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9" y="1956121"/>
            <a:ext cx="6940470" cy="2786820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kern="100" dirty="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Melissa Barker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kern="100" dirty="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Vice President, Practice Development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kern="100" dirty="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Duffy Group, Inc.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kern="100" dirty="0">
              <a:effectLst/>
              <a:latin typeface="Helvetica Neue" panose="0200050300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kern="100" dirty="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602-652-8637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 kern="100" dirty="0">
                <a:solidFill>
                  <a:srgbClr val="0563C1"/>
                </a:solidFill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mbarker@duffygroup.com</a:t>
            </a:r>
            <a:r>
              <a:rPr lang="en-US" sz="2600" kern="100" dirty="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u="sng" kern="100" dirty="0">
              <a:solidFill>
                <a:srgbClr val="0563C1"/>
              </a:solidFill>
              <a:effectLst/>
              <a:latin typeface="Helvetica Neue" panose="02000503000000020004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 kern="100" dirty="0">
                <a:solidFill>
                  <a:srgbClr val="0563C1"/>
                </a:solidFill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www.duffygroup.com</a:t>
            </a:r>
            <a:r>
              <a:rPr lang="en-US" sz="2600" kern="100" dirty="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166E6-B8EE-18F2-115F-87961DE1B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243" y="2720750"/>
            <a:ext cx="3631572" cy="29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7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90AFC02-1262-FD48-AEF1-0DFC6A028D20}" vid="{F78C859B-A6BF-3C40-AB92-15888E35EA0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90AFC02-1262-FD48-AEF1-0DFC6A028D20}" vid="{2E61FF42-645F-8543-8F28-23ED3C1821C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90AFC02-1262-FD48-AEF1-0DFC6A028D20}" vid="{B78965DB-5255-E845-82A8-7B23F9997466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90AFC02-1262-FD48-AEF1-0DFC6A028D20}" vid="{2E61FF42-645F-8543-8F28-23ED3C1821C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4870</TotalTime>
  <Words>195</Words>
  <Application>Microsoft Office PowerPoint</Application>
  <PresentationFormat>On-screen Show (4:3)</PresentationFormat>
  <Paragraphs>53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 Neue</vt:lpstr>
      <vt:lpstr>Office Theme</vt:lpstr>
      <vt:lpstr>Custom Design</vt:lpstr>
      <vt:lpstr>1_Custom Design</vt:lpstr>
      <vt:lpstr>2_Custom Design</vt:lpstr>
      <vt:lpstr>Arizona City/County Management Association, July 12, 2023</vt:lpstr>
      <vt:lpstr>Recruiting &amp; Retention Statistics </vt:lpstr>
      <vt:lpstr>Recruiting &amp; Retention Statistics </vt:lpstr>
      <vt:lpstr>Recruiting &amp; Retention Statistics </vt:lpstr>
      <vt:lpstr>Recruiting Candidates</vt:lpstr>
      <vt:lpstr>Recruiting Process</vt:lpstr>
      <vt:lpstr>Retaining </vt:lpstr>
      <vt:lpstr>Let’s Connect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Mascarelli</dc:creator>
  <cp:lastModifiedBy>Melissa Barker</cp:lastModifiedBy>
  <cp:revision>28</cp:revision>
  <dcterms:created xsi:type="dcterms:W3CDTF">2021-02-28T19:43:05Z</dcterms:created>
  <dcterms:modified xsi:type="dcterms:W3CDTF">2023-07-11T22:56:52Z</dcterms:modified>
</cp:coreProperties>
</file>