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notesSlides/notesSlide5.xml" ContentType="application/vnd.openxmlformats-officedocument.presentationml.notesSl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slideLayouts/slideLayout11.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6"/>
  </p:notesMasterIdLst>
  <p:sldIdLst>
    <p:sldId id="256" r:id="rId2"/>
    <p:sldId id="257" r:id="rId3"/>
    <p:sldId id="258" r:id="rId4"/>
    <p:sldId id="259" r:id="rId5"/>
    <p:sldId id="262" r:id="rId6"/>
    <p:sldId id="271" r:id="rId7"/>
    <p:sldId id="269" r:id="rId8"/>
    <p:sldId id="270" r:id="rId9"/>
    <p:sldId id="260" r:id="rId10"/>
    <p:sldId id="275" r:id="rId11"/>
    <p:sldId id="268" r:id="rId12"/>
    <p:sldId id="280" r:id="rId13"/>
    <p:sldId id="279" r:id="rId14"/>
    <p:sldId id="278" r:id="rId15"/>
    <p:sldId id="281" r:id="rId16"/>
    <p:sldId id="284" r:id="rId17"/>
    <p:sldId id="267" r:id="rId18"/>
    <p:sldId id="274" r:id="rId19"/>
    <p:sldId id="273" r:id="rId20"/>
    <p:sldId id="277" r:id="rId21"/>
    <p:sldId id="272" r:id="rId22"/>
    <p:sldId id="261" r:id="rId23"/>
    <p:sldId id="265" r:id="rId24"/>
    <p:sldId id="266" r:id="rId25"/>
  </p:sldIdLst>
  <p:sldSz cx="18288000" cy="10287000"/>
  <p:notesSz cx="6858000" cy="9144000"/>
  <p:embeddedFontLst>
    <p:embeddedFont>
      <p:font typeface="Cerebri Bold" panose="020B0604020202020204" charset="0"/>
      <p:regular r:id="rId27"/>
      <p:bold r:id="rId28"/>
    </p:embeddedFont>
    <p:embeddedFont>
      <p:font typeface="Eras Demi ITC" panose="020B0805030504020804" pitchFamily="34" charset="0"/>
      <p:regular r:id="rId29"/>
      <p:bold r:id="rId30"/>
    </p:embeddedFont>
    <p:embeddedFont>
      <p:font typeface="Euclid Circular A Bold" panose="020B0604020202020204" charset="0"/>
      <p:bold r:id="rId31"/>
    </p:embeddedFont>
    <p:embeddedFont>
      <p:font typeface="Euclid Circular A Regular Ita" panose="020B0604020202020204" charset="0"/>
      <p:regular r:id="rId32"/>
    </p:embeddedFont>
    <p:embeddedFont>
      <p:font typeface="Euclid Circular A Semibold Ita" panose="020B0604020202020204" charset="0"/>
      <p:regular r:id="rId33"/>
      <p:bold r:id="rId34"/>
    </p:embeddedFont>
    <p:embeddedFont>
      <p:font typeface="Garet Bold" panose="020B0604020202020204" charset="0"/>
      <p:regular r:id="rId35"/>
      <p:bold r:id="rId36"/>
    </p:embeddedFont>
    <p:embeddedFont>
      <p:font typeface="Glacial Indifference" panose="020B0604020202020204" charset="0"/>
      <p:regular r:id="rId37"/>
    </p:embeddedFont>
    <p:embeddedFont>
      <p:font typeface="Glacial Indifference Italics" panose="020B0604020202020204" charset="0"/>
      <p:regular r:id="rId38"/>
      <p:italic r:id="rId39"/>
    </p:embeddedFont>
    <p:embeddedFont>
      <p:font typeface="Varela Round" panose="00000500000000000000" pitchFamily="2" charset="-79"/>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60"/>
    <a:srgbClr val="232E54"/>
    <a:srgbClr val="5A426D"/>
    <a:srgbClr val="927FA2"/>
    <a:srgbClr val="9DC5D0"/>
    <a:srgbClr val="0070C0"/>
    <a:srgbClr val="0060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A01A30-70BA-0B4D-A1CF-7BC0360E076C}" v="48" dt="2024-01-22T23:59:55.452"/>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314"/>
    <p:restoredTop sz="94686"/>
  </p:normalViewPr>
  <p:slideViewPr>
    <p:cSldViewPr snapToGrid="0">
      <p:cViewPr varScale="1">
        <p:scale>
          <a:sx n="91" d="100"/>
          <a:sy n="91" d="100"/>
        </p:scale>
        <p:origin x="448" y="21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viewProps" Target="viewProp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BA8640-5BCC-7F4A-A66D-1A82A1CCD83B}" type="datetimeFigureOut">
              <a:rPr lang="en-US" smtClean="0"/>
              <a:t>1/23/2024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ADF84-5B09-3642-B433-9BDA9F5DBFAB}" type="slidenum">
              <a:rPr lang="en-US" smtClean="0"/>
              <a:t>‹#›</a:t>
            </a:fld>
            <a:endParaRPr lang="en-US"/>
          </a:p>
        </p:txBody>
      </p:sp>
    </p:spTree>
    <p:extLst>
      <p:ext uri="{BB962C8B-B14F-4D97-AF65-F5344CB8AC3E}">
        <p14:creationId xmlns:p14="http://schemas.microsoft.com/office/powerpoint/2010/main" val="2570657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DADF84-5B09-3642-B433-9BDA9F5DBFAB}" type="slidenum">
              <a:rPr lang="en-US" smtClean="0"/>
              <a:t>11</a:t>
            </a:fld>
            <a:endParaRPr lang="en-US"/>
          </a:p>
        </p:txBody>
      </p:sp>
    </p:spTree>
    <p:extLst>
      <p:ext uri="{BB962C8B-B14F-4D97-AF65-F5344CB8AC3E}">
        <p14:creationId xmlns:p14="http://schemas.microsoft.com/office/powerpoint/2010/main" val="2251360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DADF84-5B09-3642-B433-9BDA9F5DBFAB}" type="slidenum">
              <a:rPr lang="en-US" smtClean="0"/>
              <a:t>12</a:t>
            </a:fld>
            <a:endParaRPr lang="en-US"/>
          </a:p>
        </p:txBody>
      </p:sp>
    </p:spTree>
    <p:extLst>
      <p:ext uri="{BB962C8B-B14F-4D97-AF65-F5344CB8AC3E}">
        <p14:creationId xmlns:p14="http://schemas.microsoft.com/office/powerpoint/2010/main" val="861142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EDADF84-5B09-3642-B433-9BDA9F5DBFAB}" type="slidenum">
              <a:rPr lang="en-US" smtClean="0"/>
              <a:t>13</a:t>
            </a:fld>
            <a:endParaRPr lang="en-US"/>
          </a:p>
        </p:txBody>
      </p:sp>
    </p:spTree>
    <p:extLst>
      <p:ext uri="{BB962C8B-B14F-4D97-AF65-F5344CB8AC3E}">
        <p14:creationId xmlns:p14="http://schemas.microsoft.com/office/powerpoint/2010/main" val="3459684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DADF84-5B09-3642-B433-9BDA9F5DBFAB}" type="slidenum">
              <a:rPr lang="en-US" smtClean="0"/>
              <a:t>15</a:t>
            </a:fld>
            <a:endParaRPr lang="en-US"/>
          </a:p>
        </p:txBody>
      </p:sp>
    </p:spTree>
    <p:extLst>
      <p:ext uri="{BB962C8B-B14F-4D97-AF65-F5344CB8AC3E}">
        <p14:creationId xmlns:p14="http://schemas.microsoft.com/office/powerpoint/2010/main" val="3525350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EDADF84-5B09-3642-B433-9BDA9F5DBFAB}" type="slidenum">
              <a:rPr lang="en-US" smtClean="0"/>
              <a:t>22</a:t>
            </a:fld>
            <a:endParaRPr lang="en-US"/>
          </a:p>
        </p:txBody>
      </p:sp>
    </p:spTree>
    <p:extLst>
      <p:ext uri="{BB962C8B-B14F-4D97-AF65-F5344CB8AC3E}">
        <p14:creationId xmlns:p14="http://schemas.microsoft.com/office/powerpoint/2010/main" val="28317988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1/23/2024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1/23/2024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1/23/2024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1/23/2024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1/23/2024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29.jpe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 Id="rId9"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hyperlink" Target="https://www.nascio.org/resource-center/resources/your-ai-blueprint-12-key-considerations-as-states-develop-their-artificial-intelligence-roadmaps/" TargetMode="External"/><Relationship Id="rId4" Type="http://schemas.openxmlformats.org/officeDocument/2006/relationships/image" Target="../media/image20.svg"/></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svg"/><Relationship Id="rId3" Type="http://schemas.openxmlformats.org/officeDocument/2006/relationships/image" Target="../media/image22.svg"/><Relationship Id="rId7" Type="http://schemas.openxmlformats.org/officeDocument/2006/relationships/image" Target="../media/image40.svg"/><Relationship Id="rId12" Type="http://schemas.openxmlformats.org/officeDocument/2006/relationships/image" Target="../media/image45.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39.png"/><Relationship Id="rId11" Type="http://schemas.openxmlformats.org/officeDocument/2006/relationships/image" Target="../media/image44.svg"/><Relationship Id="rId5" Type="http://schemas.openxmlformats.org/officeDocument/2006/relationships/image" Target="../media/image38.jpeg"/><Relationship Id="rId15" Type="http://schemas.openxmlformats.org/officeDocument/2006/relationships/image" Target="../media/image48.sv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svg"/><Relationship Id="rId1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20.sv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20.sv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jpg"/><Relationship Id="rId7" Type="http://schemas.openxmlformats.org/officeDocument/2006/relationships/image" Target="../media/image60.svg"/><Relationship Id="rId12" Type="http://schemas.openxmlformats.org/officeDocument/2006/relationships/image" Target="../media/image8.sv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9.png"/><Relationship Id="rId11" Type="http://schemas.openxmlformats.org/officeDocument/2006/relationships/image" Target="../media/image7.png"/><Relationship Id="rId5" Type="http://schemas.openxmlformats.org/officeDocument/2006/relationships/image" Target="../media/image58.svg"/><Relationship Id="rId10" Type="http://schemas.openxmlformats.org/officeDocument/2006/relationships/image" Target="../media/image63.jpeg"/><Relationship Id="rId4" Type="http://schemas.openxmlformats.org/officeDocument/2006/relationships/image" Target="../media/image57.png"/><Relationship Id="rId9" Type="http://schemas.openxmlformats.org/officeDocument/2006/relationships/image" Target="../media/image62.sv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7.sv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10" Type="http://schemas.openxmlformats.org/officeDocument/2006/relationships/image" Target="../media/image18.jpeg"/><Relationship Id="rId4" Type="http://schemas.openxmlformats.org/officeDocument/2006/relationships/image" Target="../media/image11.png"/><Relationship Id="rId9"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4.svg"/><Relationship Id="rId7" Type="http://schemas.openxmlformats.org/officeDocument/2006/relationships/image" Target="../media/image28.sv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5176472" y="5486660"/>
            <a:ext cx="13227113" cy="4800340"/>
          </a:xfrm>
          <a:custGeom>
            <a:avLst/>
            <a:gdLst/>
            <a:ahLst/>
            <a:cxnLst/>
            <a:rect l="l" t="t" r="r" b="b"/>
            <a:pathLst>
              <a:path w="13227113" h="4800340">
                <a:moveTo>
                  <a:pt x="0" y="0"/>
                </a:moveTo>
                <a:lnTo>
                  <a:pt x="13227113" y="0"/>
                </a:lnTo>
                <a:lnTo>
                  <a:pt x="13227113" y="4800340"/>
                </a:lnTo>
                <a:lnTo>
                  <a:pt x="0" y="480034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124200" y="2400300"/>
            <a:ext cx="12589947" cy="1983363"/>
          </a:xfrm>
          <a:prstGeom prst="rect">
            <a:avLst/>
          </a:prstGeom>
        </p:spPr>
        <p:txBody>
          <a:bodyPr wrap="square" lIns="0" tIns="0" rIns="0" bIns="0" rtlCol="0" anchor="t">
            <a:spAutoFit/>
          </a:bodyPr>
          <a:lstStyle/>
          <a:p>
            <a:pPr algn="ctr">
              <a:lnSpc>
                <a:spcPts val="17714"/>
              </a:lnSpc>
            </a:pPr>
            <a:r>
              <a:rPr lang="en-US" sz="8000" dirty="0">
                <a:solidFill>
                  <a:srgbClr val="FFFFFF"/>
                </a:solidFill>
                <a:latin typeface="Cerebri Bold"/>
              </a:rPr>
              <a:t>From Curiosity to Action</a:t>
            </a:r>
            <a:endParaRPr lang="en-US" sz="8000" dirty="0"/>
          </a:p>
        </p:txBody>
      </p:sp>
      <p:sp>
        <p:nvSpPr>
          <p:cNvPr id="5" name="TextBox 5"/>
          <p:cNvSpPr txBox="1"/>
          <p:nvPr/>
        </p:nvSpPr>
        <p:spPr>
          <a:xfrm>
            <a:off x="2362200" y="4152900"/>
            <a:ext cx="14958120" cy="790088"/>
          </a:xfrm>
          <a:prstGeom prst="rect">
            <a:avLst/>
          </a:prstGeom>
        </p:spPr>
        <p:txBody>
          <a:bodyPr wrap="square" lIns="0" tIns="0" rIns="0" bIns="0" rtlCol="0" anchor="t">
            <a:spAutoFit/>
          </a:bodyPr>
          <a:lstStyle/>
          <a:p>
            <a:pPr>
              <a:lnSpc>
                <a:spcPts val="6912"/>
              </a:lnSpc>
            </a:pPr>
            <a:r>
              <a:rPr lang="en-US" sz="3600" spc="760">
                <a:solidFill>
                  <a:srgbClr val="FFFFFF"/>
                </a:solidFill>
                <a:latin typeface="Cerebri Bold"/>
              </a:rPr>
              <a:t>How to implement Gen AI in your organization</a:t>
            </a:r>
            <a:endParaRPr lang="en-US" sz="3600">
              <a:cs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5176472" y="5486660"/>
            <a:ext cx="13227113" cy="4800340"/>
          </a:xfrm>
          <a:custGeom>
            <a:avLst/>
            <a:gdLst/>
            <a:ahLst/>
            <a:cxnLst/>
            <a:rect l="l" t="t" r="r" b="b"/>
            <a:pathLst>
              <a:path w="13227113" h="4800340">
                <a:moveTo>
                  <a:pt x="0" y="0"/>
                </a:moveTo>
                <a:lnTo>
                  <a:pt x="13227113" y="0"/>
                </a:lnTo>
                <a:lnTo>
                  <a:pt x="13227113" y="4800340"/>
                </a:lnTo>
                <a:lnTo>
                  <a:pt x="0" y="480034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005781" y="1518800"/>
            <a:ext cx="14276438" cy="4722896"/>
          </a:xfrm>
          <a:prstGeom prst="rect">
            <a:avLst/>
          </a:prstGeom>
        </p:spPr>
        <p:txBody>
          <a:bodyPr wrap="square" lIns="0" tIns="0" rIns="0" bIns="0" rtlCol="0" anchor="t">
            <a:spAutoFit/>
          </a:bodyPr>
          <a:lstStyle/>
          <a:p>
            <a:pPr algn="ctr">
              <a:lnSpc>
                <a:spcPct val="90000"/>
              </a:lnSpc>
              <a:spcBef>
                <a:spcPct val="0"/>
              </a:spcBef>
              <a:spcAft>
                <a:spcPts val="600"/>
              </a:spcAft>
            </a:pPr>
            <a:r>
              <a:rPr lang="en-US" sz="5400" b="0" dirty="0">
                <a:solidFill>
                  <a:srgbClr val="FFFFFF"/>
                </a:solidFill>
                <a:effectLst/>
                <a:latin typeface="Cerebri Bold" panose="020B0604020202020204" charset="0"/>
                <a:ea typeface="+mj-ea"/>
                <a:cs typeface="+mj-cs"/>
              </a:rPr>
              <a:t>“The elements of danger are with us, </a:t>
            </a:r>
          </a:p>
          <a:p>
            <a:pPr algn="ctr">
              <a:lnSpc>
                <a:spcPct val="90000"/>
              </a:lnSpc>
              <a:spcBef>
                <a:spcPct val="0"/>
              </a:spcBef>
              <a:spcAft>
                <a:spcPts val="600"/>
              </a:spcAft>
            </a:pPr>
            <a:r>
              <a:rPr lang="en-US" sz="5400" b="0" dirty="0">
                <a:solidFill>
                  <a:srgbClr val="FFFFFF"/>
                </a:solidFill>
                <a:effectLst/>
                <a:latin typeface="Cerebri Bold" panose="020B0604020202020204" charset="0"/>
                <a:ea typeface="+mj-ea"/>
                <a:cs typeface="+mj-cs"/>
              </a:rPr>
              <a:t>and the questions of safeguards demand the most careful consideration by our municipal authorities.</a:t>
            </a:r>
            <a:r>
              <a:rPr lang="en-US" sz="5400" b="0" i="0" dirty="0">
                <a:solidFill>
                  <a:srgbClr val="FFFFFF"/>
                </a:solidFill>
                <a:effectLst/>
                <a:latin typeface="Cerebri Bold" panose="020B0604020202020204" charset="0"/>
                <a:ea typeface="+mj-ea"/>
                <a:cs typeface="+mj-cs"/>
              </a:rPr>
              <a:t>” </a:t>
            </a:r>
          </a:p>
          <a:p>
            <a:pPr algn="ctr">
              <a:lnSpc>
                <a:spcPct val="90000"/>
              </a:lnSpc>
              <a:spcBef>
                <a:spcPct val="0"/>
              </a:spcBef>
              <a:spcAft>
                <a:spcPts val="600"/>
              </a:spcAft>
            </a:pPr>
            <a:r>
              <a:rPr lang="en-US" sz="5400" b="0" i="0" dirty="0">
                <a:solidFill>
                  <a:srgbClr val="FFFFFF"/>
                </a:solidFill>
                <a:effectLst/>
                <a:latin typeface="Cerebri Bold" panose="020B0604020202020204" charset="0"/>
                <a:ea typeface="+mj-ea"/>
                <a:cs typeface="+mj-cs"/>
              </a:rPr>
              <a:t>- </a:t>
            </a:r>
            <a:r>
              <a:rPr lang="en-US" sz="5400" b="0" i="1" dirty="0">
                <a:solidFill>
                  <a:srgbClr val="FFFFFF"/>
                </a:solidFill>
                <a:effectLst/>
                <a:latin typeface="Cerebri Bold" panose="020B0604020202020204" charset="0"/>
                <a:ea typeface="+mj-ea"/>
                <a:cs typeface="+mj-cs"/>
              </a:rPr>
              <a:t>The</a:t>
            </a:r>
            <a:r>
              <a:rPr lang="en-US" sz="5400" b="0" i="0" dirty="0">
                <a:solidFill>
                  <a:srgbClr val="FFFFFF"/>
                </a:solidFill>
                <a:effectLst/>
                <a:latin typeface="Cerebri Bold" panose="020B0604020202020204" charset="0"/>
                <a:ea typeface="+mj-ea"/>
                <a:cs typeface="+mj-cs"/>
              </a:rPr>
              <a:t> </a:t>
            </a:r>
            <a:r>
              <a:rPr lang="en-US" sz="5400" b="0" i="1" dirty="0">
                <a:solidFill>
                  <a:srgbClr val="FFFFFF"/>
                </a:solidFill>
                <a:effectLst/>
                <a:latin typeface="Cerebri Bold" panose="020B0604020202020204" charset="0"/>
                <a:ea typeface="+mj-ea"/>
                <a:cs typeface="+mj-cs"/>
              </a:rPr>
              <a:t>Atlantic</a:t>
            </a:r>
            <a:r>
              <a:rPr lang="en-US" sz="5400" b="0" i="0" dirty="0">
                <a:solidFill>
                  <a:srgbClr val="FFFFFF"/>
                </a:solidFill>
                <a:effectLst/>
                <a:latin typeface="Cerebri Bold" panose="020B0604020202020204" charset="0"/>
                <a:ea typeface="+mj-ea"/>
                <a:cs typeface="+mj-cs"/>
              </a:rPr>
              <a:t> on automobiles in 1890</a:t>
            </a:r>
          </a:p>
          <a:p>
            <a:pPr algn="ctr">
              <a:lnSpc>
                <a:spcPct val="90000"/>
              </a:lnSpc>
              <a:spcBef>
                <a:spcPct val="0"/>
              </a:spcBef>
              <a:spcAft>
                <a:spcPts val="600"/>
              </a:spcAft>
            </a:pPr>
            <a:endParaRPr lang="en-US" sz="5400" b="1" i="1" dirty="0">
              <a:solidFill>
                <a:srgbClr val="FFFFFF"/>
              </a:solidFill>
              <a:latin typeface="Cerebri Bold" panose="020B0604020202020204" charset="0"/>
              <a:ea typeface="+mj-ea"/>
              <a:cs typeface="+mj-cs"/>
            </a:endParaRPr>
          </a:p>
        </p:txBody>
      </p:sp>
    </p:spTree>
    <p:extLst>
      <p:ext uri="{BB962C8B-B14F-4D97-AF65-F5344CB8AC3E}">
        <p14:creationId xmlns:p14="http://schemas.microsoft.com/office/powerpoint/2010/main" val="3900277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DC5D0"/>
        </a:solidFill>
        <a:effectLst/>
      </p:bgPr>
    </p:bg>
    <p:spTree>
      <p:nvGrpSpPr>
        <p:cNvPr id="1" name=""/>
        <p:cNvGrpSpPr/>
        <p:nvPr/>
      </p:nvGrpSpPr>
      <p:grpSpPr>
        <a:xfrm>
          <a:off x="0" y="0"/>
          <a:ext cx="0" cy="0"/>
          <a:chOff x="0" y="0"/>
          <a:chExt cx="0" cy="0"/>
        </a:xfrm>
      </p:grpSpPr>
      <p:grpSp>
        <p:nvGrpSpPr>
          <p:cNvPr id="2" name="Group 2"/>
          <p:cNvGrpSpPr/>
          <p:nvPr/>
        </p:nvGrpSpPr>
        <p:grpSpPr>
          <a:xfrm>
            <a:off x="9978702" y="0"/>
            <a:ext cx="8309298" cy="10287000"/>
            <a:chOff x="0" y="0"/>
            <a:chExt cx="2188457" cy="2709333"/>
          </a:xfrm>
        </p:grpSpPr>
        <p:sp>
          <p:nvSpPr>
            <p:cNvPr id="3" name="Freeform 3"/>
            <p:cNvSpPr/>
            <p:nvPr/>
          </p:nvSpPr>
          <p:spPr>
            <a:xfrm>
              <a:off x="0" y="0"/>
              <a:ext cx="2188457" cy="2709333"/>
            </a:xfrm>
            <a:custGeom>
              <a:avLst/>
              <a:gdLst/>
              <a:ahLst/>
              <a:cxnLst/>
              <a:rect l="l" t="t" r="r" b="b"/>
              <a:pathLst>
                <a:path w="2188457" h="2709333">
                  <a:moveTo>
                    <a:pt x="0" y="0"/>
                  </a:moveTo>
                  <a:lnTo>
                    <a:pt x="2188457" y="0"/>
                  </a:lnTo>
                  <a:lnTo>
                    <a:pt x="2188457" y="2709333"/>
                  </a:lnTo>
                  <a:lnTo>
                    <a:pt x="0" y="2709333"/>
                  </a:lnTo>
                  <a:close/>
                </a:path>
              </a:pathLst>
            </a:custGeom>
            <a:solidFill>
              <a:srgbClr val="FFFFFF"/>
            </a:solidFill>
          </p:spPr>
          <p:txBody>
            <a:bodyPr/>
            <a:lstStyle/>
            <a:p>
              <a:endParaRPr lang="en-US"/>
            </a:p>
          </p:txBody>
        </p:sp>
        <p:sp>
          <p:nvSpPr>
            <p:cNvPr id="4" name="TextBox 4"/>
            <p:cNvSpPr txBox="1"/>
            <p:nvPr/>
          </p:nvSpPr>
          <p:spPr>
            <a:xfrm>
              <a:off x="0" y="-47625"/>
              <a:ext cx="2188457" cy="2756958"/>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0121959" y="0"/>
            <a:ext cx="8166041" cy="10287000"/>
            <a:chOff x="0" y="0"/>
            <a:chExt cx="10888054" cy="13716000"/>
          </a:xfrm>
        </p:grpSpPr>
        <p:pic>
          <p:nvPicPr>
            <p:cNvPr id="6" name="Picture 6"/>
            <p:cNvPicPr>
              <a:picLocks noChangeAspect="1"/>
            </p:cNvPicPr>
            <p:nvPr/>
          </p:nvPicPr>
          <p:blipFill>
            <a:blip r:embed="rId3">
              <a:extLst>
                <a:ext uri="{28A0092B-C50C-407E-A947-70E740481C1C}">
                  <a14:useLocalDpi xmlns:a14="http://schemas.microsoft.com/office/drawing/2010/main" val="0"/>
                </a:ext>
              </a:extLst>
            </a:blip>
            <a:srcRect t="8497" b="8497"/>
            <a:stretch/>
          </p:blipFill>
          <p:spPr>
            <a:xfrm>
              <a:off x="0" y="0"/>
              <a:ext cx="7148636" cy="4461933"/>
            </a:xfrm>
            <a:prstGeom prst="rect">
              <a:avLst/>
            </a:prstGeom>
          </p:spPr>
        </p:pic>
        <p:pic>
          <p:nvPicPr>
            <p:cNvPr id="7" name="Picture 7"/>
            <p:cNvPicPr>
              <a:picLocks noChangeAspect="1"/>
            </p:cNvPicPr>
            <p:nvPr/>
          </p:nvPicPr>
          <p:blipFill>
            <a:blip r:embed="rId4"/>
            <a:srcRect l="33712" r="33712"/>
            <a:stretch>
              <a:fillRect/>
            </a:stretch>
          </p:blipFill>
          <p:spPr>
            <a:xfrm>
              <a:off x="7313736" y="0"/>
              <a:ext cx="3574318" cy="6858000"/>
            </a:xfrm>
            <a:prstGeom prst="rect">
              <a:avLst/>
            </a:prstGeom>
          </p:spPr>
        </p:pic>
        <p:pic>
          <p:nvPicPr>
            <p:cNvPr id="8" name="Picture 8" descr="A room with a large television on the wall&#10;&#10;Description automatically generated"/>
            <p:cNvPicPr>
              <a:picLocks noChangeAspect="1"/>
            </p:cNvPicPr>
            <p:nvPr/>
          </p:nvPicPr>
          <p:blipFill>
            <a:blip r:embed="rId5"/>
            <a:srcRect l="23783" r="23783"/>
            <a:stretch>
              <a:fillRect/>
            </a:stretch>
          </p:blipFill>
          <p:spPr>
            <a:xfrm>
              <a:off x="0" y="4627033"/>
              <a:ext cx="7148636" cy="9088967"/>
            </a:xfrm>
            <a:prstGeom prst="rect">
              <a:avLst/>
            </a:prstGeom>
          </p:spPr>
        </p:pic>
        <p:pic>
          <p:nvPicPr>
            <p:cNvPr id="9" name="Picture 9"/>
            <p:cNvPicPr>
              <a:picLocks noChangeAspect="1"/>
            </p:cNvPicPr>
            <p:nvPr/>
          </p:nvPicPr>
          <p:blipFill>
            <a:blip r:embed="rId6"/>
            <a:srcRect l="32209" r="32209"/>
            <a:stretch>
              <a:fillRect/>
            </a:stretch>
          </p:blipFill>
          <p:spPr>
            <a:xfrm>
              <a:off x="7313736" y="7023100"/>
              <a:ext cx="3574318" cy="6692900"/>
            </a:xfrm>
            <a:prstGeom prst="rect">
              <a:avLst/>
            </a:prstGeom>
          </p:spPr>
        </p:pic>
      </p:grpSp>
      <p:sp>
        <p:nvSpPr>
          <p:cNvPr id="13" name="TextBox 13"/>
          <p:cNvSpPr txBox="1"/>
          <p:nvPr/>
        </p:nvSpPr>
        <p:spPr>
          <a:xfrm>
            <a:off x="998428" y="624320"/>
            <a:ext cx="7308115" cy="705450"/>
          </a:xfrm>
          <a:prstGeom prst="rect">
            <a:avLst/>
          </a:prstGeom>
        </p:spPr>
        <p:txBody>
          <a:bodyPr wrap="square" lIns="0" tIns="0" rIns="0" bIns="0" rtlCol="0" anchor="t">
            <a:spAutoFit/>
          </a:bodyPr>
          <a:lstStyle/>
          <a:p>
            <a:pPr>
              <a:lnSpc>
                <a:spcPts val="5821"/>
              </a:lnSpc>
            </a:pPr>
            <a:r>
              <a:rPr lang="en-US" sz="4157" dirty="0">
                <a:solidFill>
                  <a:srgbClr val="18212F"/>
                </a:solidFill>
                <a:latin typeface="Cerebri Bold"/>
              </a:rPr>
              <a:t>What’s happening in Gilbert</a:t>
            </a:r>
          </a:p>
        </p:txBody>
      </p:sp>
      <p:sp>
        <p:nvSpPr>
          <p:cNvPr id="14" name="TextBox 11">
            <a:extLst>
              <a:ext uri="{FF2B5EF4-FFF2-40B4-BE49-F238E27FC236}">
                <a16:creationId xmlns:a16="http://schemas.microsoft.com/office/drawing/2014/main" id="{475BA1B7-1ABF-9244-9A66-45260659E228}"/>
              </a:ext>
            </a:extLst>
          </p:cNvPr>
          <p:cNvSpPr txBox="1"/>
          <p:nvPr/>
        </p:nvSpPr>
        <p:spPr>
          <a:xfrm>
            <a:off x="1143785" y="1781154"/>
            <a:ext cx="6595370" cy="1548501"/>
          </a:xfrm>
          <a:prstGeom prst="rect">
            <a:avLst/>
          </a:prstGeom>
        </p:spPr>
        <p:txBody>
          <a:bodyPr wrap="square" lIns="0" tIns="0" rIns="0" bIns="0" rtlCol="0" anchor="t">
            <a:spAutoFit/>
          </a:bodyPr>
          <a:lstStyle/>
          <a:p>
            <a:pPr algn="just"/>
            <a:r>
              <a:rPr lang="en-US" sz="2000" dirty="0"/>
              <a:t>“Our goal is to drive efficiencies, enhance capabilities and contribute to the overall betterment of our community through a human-centric approach to the deployment of AI tools and technologies."</a:t>
            </a:r>
          </a:p>
          <a:p>
            <a:pPr>
              <a:lnSpc>
                <a:spcPts val="2718"/>
              </a:lnSpc>
            </a:pPr>
            <a:endParaRPr lang="en-US" sz="1800" dirty="0">
              <a:solidFill>
                <a:srgbClr val="232E54"/>
              </a:solidFill>
              <a:latin typeface="Glacial Indifference"/>
            </a:endParaRPr>
          </a:p>
        </p:txBody>
      </p:sp>
      <p:sp>
        <p:nvSpPr>
          <p:cNvPr id="32" name="Freeform 10">
            <a:extLst>
              <a:ext uri="{FF2B5EF4-FFF2-40B4-BE49-F238E27FC236}">
                <a16:creationId xmlns:a16="http://schemas.microsoft.com/office/drawing/2014/main" id="{DCB00C13-BC3A-7D45-91A8-3E63D88DA33B}"/>
              </a:ext>
            </a:extLst>
          </p:cNvPr>
          <p:cNvSpPr/>
          <p:nvPr/>
        </p:nvSpPr>
        <p:spPr>
          <a:xfrm>
            <a:off x="145356" y="6176001"/>
            <a:ext cx="8592227" cy="5864195"/>
          </a:xfrm>
          <a:custGeom>
            <a:avLst/>
            <a:gdLst/>
            <a:ahLst/>
            <a:cxnLst/>
            <a:rect l="l" t="t" r="r" b="b"/>
            <a:pathLst>
              <a:path w="8592227" h="5864195">
                <a:moveTo>
                  <a:pt x="0" y="0"/>
                </a:moveTo>
                <a:lnTo>
                  <a:pt x="8592227" y="0"/>
                </a:lnTo>
                <a:lnTo>
                  <a:pt x="8592227" y="5864195"/>
                </a:lnTo>
                <a:lnTo>
                  <a:pt x="0" y="586419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3" name="TextBox 12">
            <a:extLst>
              <a:ext uri="{FF2B5EF4-FFF2-40B4-BE49-F238E27FC236}">
                <a16:creationId xmlns:a16="http://schemas.microsoft.com/office/drawing/2014/main" id="{EB2F18A4-A831-FC48-8158-39D4614FC8CC}"/>
              </a:ext>
            </a:extLst>
          </p:cNvPr>
          <p:cNvSpPr txBox="1"/>
          <p:nvPr/>
        </p:nvSpPr>
        <p:spPr>
          <a:xfrm>
            <a:off x="5575519" y="3650236"/>
            <a:ext cx="2989685" cy="1712392"/>
          </a:xfrm>
          <a:prstGeom prst="rect">
            <a:avLst/>
          </a:prstGeom>
        </p:spPr>
        <p:txBody>
          <a:bodyPr wrap="square" lIns="0" tIns="0" rIns="0" bIns="0" rtlCol="0" anchor="t">
            <a:spAutoFit/>
          </a:bodyPr>
          <a:lstStyle/>
          <a:p>
            <a:pPr marL="285750" indent="-285750">
              <a:lnSpc>
                <a:spcPts val="2718"/>
              </a:lnSpc>
              <a:buFont typeface="Arial"/>
              <a:buChar char="•"/>
            </a:pPr>
            <a:r>
              <a:rPr lang="en-US" sz="2000" dirty="0"/>
              <a:t>Governance </a:t>
            </a:r>
            <a:endParaRPr lang="en-US" sz="2000" dirty="0">
              <a:cs typeface="Calibri"/>
            </a:endParaRPr>
          </a:p>
          <a:p>
            <a:pPr marL="285750" indent="-285750">
              <a:lnSpc>
                <a:spcPts val="2718"/>
              </a:lnSpc>
              <a:buFont typeface="Arial"/>
              <a:buChar char="•"/>
            </a:pPr>
            <a:r>
              <a:rPr lang="en-US" sz="2000" dirty="0"/>
              <a:t>Skills &amp; Knowledge</a:t>
            </a:r>
          </a:p>
          <a:p>
            <a:pPr marL="285750" indent="-285750">
              <a:lnSpc>
                <a:spcPts val="2718"/>
              </a:lnSpc>
              <a:buFont typeface="Arial"/>
              <a:buChar char="•"/>
            </a:pPr>
            <a:r>
              <a:rPr lang="en-US" sz="2000" dirty="0"/>
              <a:t>Tools</a:t>
            </a:r>
          </a:p>
          <a:p>
            <a:pPr marL="285750" indent="-285750">
              <a:lnSpc>
                <a:spcPts val="2718"/>
              </a:lnSpc>
              <a:buFont typeface="Arial"/>
              <a:buChar char="•"/>
            </a:pPr>
            <a:r>
              <a:rPr lang="en-US" sz="2000" dirty="0"/>
              <a:t>Strategic Partnerships</a:t>
            </a:r>
            <a:endParaRPr lang="en-US" sz="2000" dirty="0">
              <a:cs typeface="Calibri"/>
            </a:endParaRPr>
          </a:p>
          <a:p>
            <a:pPr marL="285750" indent="-285750">
              <a:lnSpc>
                <a:spcPts val="2718"/>
              </a:lnSpc>
              <a:buFont typeface="Arial"/>
              <a:buChar char="•"/>
            </a:pPr>
            <a:r>
              <a:rPr lang="en-US" sz="2000" dirty="0"/>
              <a:t>Action &amp; Iteration</a:t>
            </a:r>
          </a:p>
        </p:txBody>
      </p:sp>
      <p:cxnSp>
        <p:nvCxnSpPr>
          <p:cNvPr id="36" name="Straight Connector 35">
            <a:extLst>
              <a:ext uri="{FF2B5EF4-FFF2-40B4-BE49-F238E27FC236}">
                <a16:creationId xmlns:a16="http://schemas.microsoft.com/office/drawing/2014/main" id="{381585C4-15DA-684D-B9D3-9DD83C3E0520}"/>
              </a:ext>
            </a:extLst>
          </p:cNvPr>
          <p:cNvCxnSpPr>
            <a:cxnSpLocks/>
          </p:cNvCxnSpPr>
          <p:nvPr/>
        </p:nvCxnSpPr>
        <p:spPr>
          <a:xfrm>
            <a:off x="1387244" y="1442311"/>
            <a:ext cx="6351911" cy="0"/>
          </a:xfrm>
          <a:prstGeom prst="line">
            <a:avLst/>
          </a:prstGeom>
          <a:ln>
            <a:solidFill>
              <a:srgbClr val="232E54"/>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1662E6B4-27C8-AB41-B13B-2599AF23AB24}"/>
              </a:ext>
            </a:extLst>
          </p:cNvPr>
          <p:cNvSpPr/>
          <p:nvPr/>
        </p:nvSpPr>
        <p:spPr>
          <a:xfrm>
            <a:off x="2377441" y="3132775"/>
            <a:ext cx="2855741" cy="2636539"/>
          </a:xfrm>
          <a:prstGeom prst="ellipse">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Cerebri Bold" panose="020B0604020202020204" charset="0"/>
              </a:rPr>
              <a:t>AI STRATEGY &amp; ROADMAP</a:t>
            </a:r>
            <a:endParaRPr lang="en-US" sz="2000" dirty="0"/>
          </a:p>
        </p:txBody>
      </p:sp>
    </p:spTree>
    <p:extLst>
      <p:ext uri="{BB962C8B-B14F-4D97-AF65-F5344CB8AC3E}">
        <p14:creationId xmlns:p14="http://schemas.microsoft.com/office/powerpoint/2010/main" val="14469710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a:stretch>
          </a:blipFill>
        </p:spPr>
        <p:txBody>
          <a:bodyPr/>
          <a:lstStyle/>
          <a:p>
            <a:endParaRPr lang="en-US"/>
          </a:p>
        </p:txBody>
      </p:sp>
      <p:sp>
        <p:nvSpPr>
          <p:cNvPr id="29" name="Oval 28">
            <a:extLst>
              <a:ext uri="{FF2B5EF4-FFF2-40B4-BE49-F238E27FC236}">
                <a16:creationId xmlns:a16="http://schemas.microsoft.com/office/drawing/2014/main" id="{F5B8D6CE-F707-F64D-9D55-DBA20386EA49}"/>
              </a:ext>
            </a:extLst>
          </p:cNvPr>
          <p:cNvSpPr/>
          <p:nvPr/>
        </p:nvSpPr>
        <p:spPr>
          <a:xfrm>
            <a:off x="12921343" y="806907"/>
            <a:ext cx="2699658" cy="2411184"/>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B31B6479-EB30-BE44-9F50-C35F421D8BFD}"/>
              </a:ext>
            </a:extLst>
          </p:cNvPr>
          <p:cNvSpPr/>
          <p:nvPr/>
        </p:nvSpPr>
        <p:spPr>
          <a:xfrm>
            <a:off x="9459686" y="707572"/>
            <a:ext cx="2699659" cy="2411184"/>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C06C3D54-3456-8742-AA26-37A9C9FA1496}"/>
              </a:ext>
            </a:extLst>
          </p:cNvPr>
          <p:cNvSpPr/>
          <p:nvPr/>
        </p:nvSpPr>
        <p:spPr>
          <a:xfrm>
            <a:off x="13933714" y="6250992"/>
            <a:ext cx="2699657" cy="2411184"/>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87179E03-8E8F-254D-987A-A48A3BFF2F27}"/>
              </a:ext>
            </a:extLst>
          </p:cNvPr>
          <p:cNvSpPr/>
          <p:nvPr/>
        </p:nvSpPr>
        <p:spPr>
          <a:xfrm>
            <a:off x="10493829" y="7298874"/>
            <a:ext cx="2699658" cy="2411184"/>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42ACE916-4D4A-C24F-B507-4E61EA3AB615}"/>
              </a:ext>
            </a:extLst>
          </p:cNvPr>
          <p:cNvSpPr/>
          <p:nvPr/>
        </p:nvSpPr>
        <p:spPr>
          <a:xfrm>
            <a:off x="14664417" y="3391430"/>
            <a:ext cx="2699657" cy="2411184"/>
          </a:xfrm>
          <a:prstGeom prst="ellipse">
            <a:avLst/>
          </a:prstGeom>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A46F372-2AD0-1E41-9230-B4252073782B}"/>
              </a:ext>
            </a:extLst>
          </p:cNvPr>
          <p:cNvSpPr txBox="1"/>
          <p:nvPr/>
        </p:nvSpPr>
        <p:spPr>
          <a:xfrm>
            <a:off x="8584747" y="1397105"/>
            <a:ext cx="4449536" cy="1015663"/>
          </a:xfrm>
          <a:prstGeom prst="rect">
            <a:avLst/>
          </a:prstGeom>
          <a:noFill/>
        </p:spPr>
        <p:txBody>
          <a:bodyPr wrap="square">
            <a:spAutoFit/>
          </a:bodyPr>
          <a:lstStyle/>
          <a:p>
            <a:pPr algn="ctr"/>
            <a:r>
              <a:rPr lang="en-US" sz="2000" dirty="0">
                <a:solidFill>
                  <a:schemeClr val="bg1"/>
                </a:solidFill>
                <a:latin typeface="Cerebri Bold" panose="020B0604020202020204" charset="0"/>
              </a:rPr>
              <a:t>Data Classification </a:t>
            </a:r>
          </a:p>
          <a:p>
            <a:pPr algn="ctr"/>
            <a:r>
              <a:rPr lang="en-US" sz="2000" dirty="0">
                <a:solidFill>
                  <a:schemeClr val="bg1"/>
                </a:solidFill>
                <a:latin typeface="Cerebri Bold" panose="020B0604020202020204" charset="0"/>
              </a:rPr>
              <a:t>&amp; </a:t>
            </a:r>
          </a:p>
          <a:p>
            <a:pPr algn="ctr"/>
            <a:r>
              <a:rPr lang="en-US" sz="2000" dirty="0">
                <a:solidFill>
                  <a:schemeClr val="bg1"/>
                </a:solidFill>
                <a:latin typeface="Cerebri Bold" panose="020B0604020202020204" charset="0"/>
              </a:rPr>
              <a:t>Handling Standard</a:t>
            </a:r>
          </a:p>
        </p:txBody>
      </p:sp>
      <p:sp>
        <p:nvSpPr>
          <p:cNvPr id="35" name="TextBox 34">
            <a:extLst>
              <a:ext uri="{FF2B5EF4-FFF2-40B4-BE49-F238E27FC236}">
                <a16:creationId xmlns:a16="http://schemas.microsoft.com/office/drawing/2014/main" id="{4A85676A-39EB-E542-80E2-8E11CC10BFF0}"/>
              </a:ext>
            </a:extLst>
          </p:cNvPr>
          <p:cNvSpPr txBox="1"/>
          <p:nvPr/>
        </p:nvSpPr>
        <p:spPr>
          <a:xfrm>
            <a:off x="12753973" y="1809973"/>
            <a:ext cx="3019426" cy="400110"/>
          </a:xfrm>
          <a:prstGeom prst="rect">
            <a:avLst/>
          </a:prstGeom>
          <a:noFill/>
        </p:spPr>
        <p:txBody>
          <a:bodyPr wrap="square">
            <a:spAutoFit/>
          </a:bodyPr>
          <a:lstStyle/>
          <a:p>
            <a:pPr algn="ctr"/>
            <a:r>
              <a:rPr lang="en-US" sz="2000" dirty="0">
                <a:solidFill>
                  <a:schemeClr val="bg1"/>
                </a:solidFill>
                <a:latin typeface="Cerebri Bold" panose="020B0604020202020204" charset="0"/>
              </a:rPr>
              <a:t>WISP</a:t>
            </a:r>
          </a:p>
        </p:txBody>
      </p:sp>
      <p:sp>
        <p:nvSpPr>
          <p:cNvPr id="36" name="TextBox 35">
            <a:extLst>
              <a:ext uri="{FF2B5EF4-FFF2-40B4-BE49-F238E27FC236}">
                <a16:creationId xmlns:a16="http://schemas.microsoft.com/office/drawing/2014/main" id="{72E2C2C2-175D-8240-8547-EC261BC2A795}"/>
              </a:ext>
            </a:extLst>
          </p:cNvPr>
          <p:cNvSpPr txBox="1"/>
          <p:nvPr/>
        </p:nvSpPr>
        <p:spPr>
          <a:xfrm>
            <a:off x="14580732" y="4299849"/>
            <a:ext cx="3019426" cy="707886"/>
          </a:xfrm>
          <a:prstGeom prst="rect">
            <a:avLst/>
          </a:prstGeom>
          <a:noFill/>
        </p:spPr>
        <p:txBody>
          <a:bodyPr wrap="square">
            <a:spAutoFit/>
          </a:bodyPr>
          <a:lstStyle/>
          <a:p>
            <a:pPr algn="ctr"/>
            <a:r>
              <a:rPr lang="en-US" sz="2000" dirty="0">
                <a:solidFill>
                  <a:schemeClr val="bg1"/>
                </a:solidFill>
                <a:latin typeface="Cerebri Bold" panose="020B0604020202020204" charset="0"/>
              </a:rPr>
              <a:t>Data Governance Program</a:t>
            </a:r>
          </a:p>
        </p:txBody>
      </p:sp>
      <p:sp>
        <p:nvSpPr>
          <p:cNvPr id="37" name="TextBox 36">
            <a:extLst>
              <a:ext uri="{FF2B5EF4-FFF2-40B4-BE49-F238E27FC236}">
                <a16:creationId xmlns:a16="http://schemas.microsoft.com/office/drawing/2014/main" id="{C33B2C02-937A-9942-995D-AB48AD1447AC}"/>
              </a:ext>
            </a:extLst>
          </p:cNvPr>
          <p:cNvSpPr txBox="1"/>
          <p:nvPr/>
        </p:nvSpPr>
        <p:spPr>
          <a:xfrm>
            <a:off x="13773829" y="7163141"/>
            <a:ext cx="3019426" cy="707886"/>
          </a:xfrm>
          <a:prstGeom prst="rect">
            <a:avLst/>
          </a:prstGeom>
          <a:noFill/>
        </p:spPr>
        <p:txBody>
          <a:bodyPr wrap="square">
            <a:spAutoFit/>
          </a:bodyPr>
          <a:lstStyle/>
          <a:p>
            <a:pPr algn="ctr"/>
            <a:r>
              <a:rPr lang="en-US" sz="2000" dirty="0">
                <a:solidFill>
                  <a:schemeClr val="bg1"/>
                </a:solidFill>
                <a:latin typeface="Cerebri Bold" panose="020B0604020202020204" charset="0"/>
              </a:rPr>
              <a:t>Acceptable Use Standard</a:t>
            </a:r>
          </a:p>
        </p:txBody>
      </p:sp>
      <p:cxnSp>
        <p:nvCxnSpPr>
          <p:cNvPr id="23" name="Straight Connector 22">
            <a:extLst>
              <a:ext uri="{FF2B5EF4-FFF2-40B4-BE49-F238E27FC236}">
                <a16:creationId xmlns:a16="http://schemas.microsoft.com/office/drawing/2014/main" id="{033C3B34-4038-7643-ADC2-2F04B22E7BE3}"/>
              </a:ext>
            </a:extLst>
          </p:cNvPr>
          <p:cNvCxnSpPr>
            <a:cxnSpLocks/>
          </p:cNvCxnSpPr>
          <p:nvPr/>
        </p:nvCxnSpPr>
        <p:spPr>
          <a:xfrm flipV="1">
            <a:off x="9046028" y="2864981"/>
            <a:ext cx="887185" cy="1021219"/>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2C961582-F41D-AC48-B9ED-6C06AF0B14A9}"/>
              </a:ext>
            </a:extLst>
          </p:cNvPr>
          <p:cNvSpPr txBox="1"/>
          <p:nvPr/>
        </p:nvSpPr>
        <p:spPr>
          <a:xfrm>
            <a:off x="10319590" y="8154078"/>
            <a:ext cx="3019426" cy="707886"/>
          </a:xfrm>
          <a:prstGeom prst="rect">
            <a:avLst/>
          </a:prstGeom>
          <a:noFill/>
        </p:spPr>
        <p:txBody>
          <a:bodyPr wrap="square">
            <a:spAutoFit/>
          </a:bodyPr>
          <a:lstStyle/>
          <a:p>
            <a:pPr algn="ctr"/>
            <a:r>
              <a:rPr lang="en-US" sz="2000" dirty="0">
                <a:solidFill>
                  <a:schemeClr val="bg1"/>
                </a:solidFill>
                <a:latin typeface="Cerebri Bold" panose="020B0604020202020204" charset="0"/>
              </a:rPr>
              <a:t>Privacy &amp; Security Questionnaire</a:t>
            </a:r>
          </a:p>
        </p:txBody>
      </p:sp>
      <p:cxnSp>
        <p:nvCxnSpPr>
          <p:cNvPr id="39" name="Straight Connector 38">
            <a:extLst>
              <a:ext uri="{FF2B5EF4-FFF2-40B4-BE49-F238E27FC236}">
                <a16:creationId xmlns:a16="http://schemas.microsoft.com/office/drawing/2014/main" id="{3C12BCAB-09B0-0544-B88C-3CD0E201FDF1}"/>
              </a:ext>
            </a:extLst>
          </p:cNvPr>
          <p:cNvCxnSpPr>
            <a:cxnSpLocks/>
            <a:endCxn id="29" idx="3"/>
          </p:cNvCxnSpPr>
          <p:nvPr/>
        </p:nvCxnSpPr>
        <p:spPr>
          <a:xfrm flipV="1">
            <a:off x="9772650" y="2864981"/>
            <a:ext cx="3544049" cy="196115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B46AE84-993F-484C-9AD8-4DEC23CFDC61}"/>
              </a:ext>
            </a:extLst>
          </p:cNvPr>
          <p:cNvCxnSpPr>
            <a:cxnSpLocks/>
          </p:cNvCxnSpPr>
          <p:nvPr/>
        </p:nvCxnSpPr>
        <p:spPr>
          <a:xfrm flipV="1">
            <a:off x="9933213" y="4899179"/>
            <a:ext cx="4731204" cy="78216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127138E-E5BD-6F42-821B-D7CF179CE8A4}"/>
              </a:ext>
            </a:extLst>
          </p:cNvPr>
          <p:cNvCxnSpPr>
            <a:cxnSpLocks/>
          </p:cNvCxnSpPr>
          <p:nvPr/>
        </p:nvCxnSpPr>
        <p:spPr>
          <a:xfrm>
            <a:off x="9772650" y="6300179"/>
            <a:ext cx="4253593" cy="761024"/>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BCE8E70-AE4F-EB4B-9081-4088B131FDF0}"/>
              </a:ext>
            </a:extLst>
          </p:cNvPr>
          <p:cNvCxnSpPr>
            <a:cxnSpLocks/>
          </p:cNvCxnSpPr>
          <p:nvPr/>
        </p:nvCxnSpPr>
        <p:spPr>
          <a:xfrm>
            <a:off x="9208974" y="7298874"/>
            <a:ext cx="1576046" cy="480867"/>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54" name="Picture 53" descr="A picture containing indoor, floor, ceiling, room&#10;&#10;Description automatically generated">
            <a:extLst>
              <a:ext uri="{FF2B5EF4-FFF2-40B4-BE49-F238E27FC236}">
                <a16:creationId xmlns:a16="http://schemas.microsoft.com/office/drawing/2014/main" id="{FAB2EE67-A0B5-2748-8E6A-0362CBF6949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885" y="-1"/>
            <a:ext cx="6419850" cy="10286999"/>
          </a:xfrm>
          <a:prstGeom prst="rect">
            <a:avLst/>
          </a:prstGeom>
        </p:spPr>
      </p:pic>
      <p:sp>
        <p:nvSpPr>
          <p:cNvPr id="3" name="Oval 2">
            <a:extLst>
              <a:ext uri="{FF2B5EF4-FFF2-40B4-BE49-F238E27FC236}">
                <a16:creationId xmlns:a16="http://schemas.microsoft.com/office/drawing/2014/main" id="{6DD34DD2-9611-D54A-B591-DC8B01D599DC}"/>
              </a:ext>
            </a:extLst>
          </p:cNvPr>
          <p:cNvSpPr/>
          <p:nvPr/>
        </p:nvSpPr>
        <p:spPr>
          <a:xfrm>
            <a:off x="5110843" y="3331029"/>
            <a:ext cx="4822370" cy="4653643"/>
          </a:xfrm>
          <a:prstGeom prst="ellipse">
            <a:avLst/>
          </a:prstGeom>
          <a:solidFill>
            <a:schemeClr val="accent1"/>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6F2BAD34-FC82-7445-9F62-9CA3F85BB5CD}"/>
              </a:ext>
            </a:extLst>
          </p:cNvPr>
          <p:cNvSpPr txBox="1"/>
          <p:nvPr/>
        </p:nvSpPr>
        <p:spPr>
          <a:xfrm>
            <a:off x="5325154" y="5163915"/>
            <a:ext cx="4449536" cy="1077218"/>
          </a:xfrm>
          <a:prstGeom prst="rect">
            <a:avLst/>
          </a:prstGeom>
          <a:noFill/>
        </p:spPr>
        <p:txBody>
          <a:bodyPr wrap="square">
            <a:spAutoFit/>
          </a:bodyPr>
          <a:lstStyle/>
          <a:p>
            <a:pPr algn="ctr"/>
            <a:r>
              <a:rPr lang="en-US" sz="3200" dirty="0">
                <a:solidFill>
                  <a:schemeClr val="bg1"/>
                </a:solidFill>
                <a:latin typeface="Cerebri Bold" panose="020B0604020202020204" charset="0"/>
              </a:rPr>
              <a:t>Artificial Intelligence (AI) Use Standard</a:t>
            </a:r>
          </a:p>
        </p:txBody>
      </p:sp>
    </p:spTree>
    <p:extLst>
      <p:ext uri="{BB962C8B-B14F-4D97-AF65-F5344CB8AC3E}">
        <p14:creationId xmlns:p14="http://schemas.microsoft.com/office/powerpoint/2010/main" val="42683869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324070"/>
        </a:solidFill>
        <a:effectLst/>
      </p:bgPr>
    </p:bg>
    <p:spTree>
      <p:nvGrpSpPr>
        <p:cNvPr id="1" name=""/>
        <p:cNvGrpSpPr/>
        <p:nvPr/>
      </p:nvGrpSpPr>
      <p:grpSpPr>
        <a:xfrm>
          <a:off x="0" y="0"/>
          <a:ext cx="0" cy="0"/>
          <a:chOff x="0" y="0"/>
          <a:chExt cx="0" cy="0"/>
        </a:xfrm>
      </p:grpSpPr>
      <p:grpSp>
        <p:nvGrpSpPr>
          <p:cNvPr id="2" name="Group 2"/>
          <p:cNvGrpSpPr/>
          <p:nvPr/>
        </p:nvGrpSpPr>
        <p:grpSpPr>
          <a:xfrm>
            <a:off x="0" y="-235972"/>
            <a:ext cx="5592393" cy="10530762"/>
            <a:chOff x="0" y="-47625"/>
            <a:chExt cx="1092614" cy="2057447"/>
          </a:xfrm>
        </p:grpSpPr>
        <p:sp>
          <p:nvSpPr>
            <p:cNvPr id="3" name="Freeform 3"/>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232E54"/>
            </a:solidFill>
          </p:spPr>
          <p:txBody>
            <a:bodyPr/>
            <a:lstStyle/>
            <a:p>
              <a:endParaRPr lang="en-US"/>
            </a:p>
          </p:txBody>
        </p:sp>
        <p:sp>
          <p:nvSpPr>
            <p:cNvPr id="4" name="TextBox 4"/>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sp>
        <p:nvSpPr>
          <p:cNvPr id="21" name="Freeform 21"/>
          <p:cNvSpPr/>
          <p:nvPr/>
        </p:nvSpPr>
        <p:spPr>
          <a:xfrm>
            <a:off x="-259307" y="-2262989"/>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aphicFrame>
        <p:nvGraphicFramePr>
          <p:cNvPr id="10" name="Table 28">
            <a:extLst>
              <a:ext uri="{FF2B5EF4-FFF2-40B4-BE49-F238E27FC236}">
                <a16:creationId xmlns:a16="http://schemas.microsoft.com/office/drawing/2014/main" id="{C89A26BF-96E6-6C4A-9119-11D640A1E35D}"/>
              </a:ext>
            </a:extLst>
          </p:cNvPr>
          <p:cNvGraphicFramePr>
            <a:graphicFrameLocks noGrp="1"/>
          </p:cNvGraphicFramePr>
          <p:nvPr>
            <p:extLst>
              <p:ext uri="{D42A27DB-BD31-4B8C-83A1-F6EECF244321}">
                <p14:modId xmlns:p14="http://schemas.microsoft.com/office/powerpoint/2010/main" val="495058453"/>
              </p:ext>
            </p:extLst>
          </p:nvPr>
        </p:nvGraphicFramePr>
        <p:xfrm>
          <a:off x="2121682" y="3358018"/>
          <a:ext cx="15718783" cy="6292965"/>
        </p:xfrm>
        <a:graphic>
          <a:graphicData uri="http://schemas.openxmlformats.org/drawingml/2006/table">
            <a:tbl>
              <a:tblPr firstRow="1" bandRow="1">
                <a:tableStyleId>{D7AC3CCA-C797-4891-BE02-D94E43425B78}</a:tableStyleId>
              </a:tblPr>
              <a:tblGrid>
                <a:gridCol w="3472533">
                  <a:extLst>
                    <a:ext uri="{9D8B030D-6E8A-4147-A177-3AD203B41FA5}">
                      <a16:colId xmlns:a16="http://schemas.microsoft.com/office/drawing/2014/main" val="3530339351"/>
                    </a:ext>
                  </a:extLst>
                </a:gridCol>
                <a:gridCol w="6674262">
                  <a:extLst>
                    <a:ext uri="{9D8B030D-6E8A-4147-A177-3AD203B41FA5}">
                      <a16:colId xmlns:a16="http://schemas.microsoft.com/office/drawing/2014/main" val="1471577345"/>
                    </a:ext>
                  </a:extLst>
                </a:gridCol>
                <a:gridCol w="1839410">
                  <a:extLst>
                    <a:ext uri="{9D8B030D-6E8A-4147-A177-3AD203B41FA5}">
                      <a16:colId xmlns:a16="http://schemas.microsoft.com/office/drawing/2014/main" val="1998282802"/>
                    </a:ext>
                  </a:extLst>
                </a:gridCol>
                <a:gridCol w="3732578">
                  <a:extLst>
                    <a:ext uri="{9D8B030D-6E8A-4147-A177-3AD203B41FA5}">
                      <a16:colId xmlns:a16="http://schemas.microsoft.com/office/drawing/2014/main" val="3319086648"/>
                    </a:ext>
                  </a:extLst>
                </a:gridCol>
              </a:tblGrid>
              <a:tr h="886817">
                <a:tc gridSpan="2">
                  <a:txBody>
                    <a:bodyPr/>
                    <a:lstStyle/>
                    <a:p>
                      <a:pPr algn="ctr"/>
                      <a:endParaRPr lang="en-US" sz="2000" b="1" i="0" dirty="0">
                        <a:solidFill>
                          <a:schemeClr val="bg1"/>
                        </a:solidFill>
                        <a:latin typeface="Euclid Circular A Bold" panose="020B0504000000000000" pitchFamily="34" charset="77"/>
                      </a:endParaRPr>
                    </a:p>
                  </a:txBody>
                  <a:tcP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hMerge="1">
                  <a:txBody>
                    <a:bodyPr/>
                    <a:lstStyle/>
                    <a:p>
                      <a:endParaRPr lang="en-US" dirty="0">
                        <a:latin typeface="Euclid Circular A Regular Ita" panose="020B0504000000000000" pitchFamily="34" charset="0"/>
                      </a:endParaRPr>
                    </a:p>
                  </a:txBody>
                  <a:tcPr>
                    <a:noFill/>
                  </a:tcPr>
                </a:tc>
                <a:tc>
                  <a:txBody>
                    <a:bodyPr/>
                    <a:lstStyle/>
                    <a:p>
                      <a:pPr algn="ctr"/>
                      <a:r>
                        <a:rPr lang="en-US" sz="2800" b="0" dirty="0">
                          <a:solidFill>
                            <a:schemeClr val="bg1"/>
                          </a:solidFill>
                          <a:latin typeface="Euclid Circular A Bold" panose="020B0804000000000000" pitchFamily="34" charset="0"/>
                        </a:rPr>
                        <a:t>2023</a:t>
                      </a:r>
                    </a:p>
                    <a:p>
                      <a:pPr algn="r"/>
                      <a:r>
                        <a:rPr lang="en-US" b="0" dirty="0">
                          <a:solidFill>
                            <a:schemeClr val="bg1"/>
                          </a:solidFill>
                          <a:latin typeface="Euclid Circular A Regular Ita" panose="020B0504000000000000" pitchFamily="34" charset="0"/>
                        </a:rPr>
                        <a:t>Q4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800" b="0" dirty="0">
                          <a:solidFill>
                            <a:schemeClr val="bg1"/>
                          </a:solidFill>
                          <a:latin typeface="Euclid Circular A Bold" panose="020B0804000000000000" pitchFamily="34" charset="0"/>
                        </a:rPr>
                        <a:t>2024</a:t>
                      </a:r>
                    </a:p>
                    <a:p>
                      <a:pPr algn="ctr"/>
                      <a:r>
                        <a:rPr lang="en-US" b="0" dirty="0">
                          <a:solidFill>
                            <a:schemeClr val="bg1"/>
                          </a:solidFill>
                          <a:latin typeface="Euclid Circular A Regular Ita" panose="020B0504000000000000" pitchFamily="34" charset="0"/>
                        </a:rPr>
                        <a:t>Q1         Q2         Q3         Q4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29678264"/>
                  </a:ext>
                </a:extLst>
              </a:tr>
              <a:tr h="1074414">
                <a:tc>
                  <a:txBody>
                    <a:bodyPr/>
                    <a:lstStyle/>
                    <a:p>
                      <a:pPr algn="l"/>
                      <a:r>
                        <a:rPr lang="en-US" sz="2000" b="1" i="0" dirty="0">
                          <a:solidFill>
                            <a:schemeClr val="bg1"/>
                          </a:solidFill>
                          <a:latin typeface="Euclid Circular A Semibold Ita" panose="020B0504000000000000" pitchFamily="34" charset="77"/>
                        </a:rPr>
                        <a:t>Governance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ts val="2799"/>
                        </a:lnSpc>
                        <a:spcBef>
                          <a:spcPts val="0"/>
                        </a:spcBef>
                        <a:spcAft>
                          <a:spcPts val="0"/>
                        </a:spcAft>
                        <a:buClrTx/>
                        <a:buSzTx/>
                        <a:buFontTx/>
                        <a:buNone/>
                        <a:tabLst/>
                        <a:defRPr/>
                      </a:pPr>
                      <a:r>
                        <a:rPr kumimoji="0" lang="en-US" sz="1600" b="0" i="0" u="none" strike="noStrike" kern="1200" cap="none" spc="0" normalizeH="0" baseline="0" noProof="0" dirty="0">
                          <a:ln>
                            <a:noFill/>
                          </a:ln>
                          <a:solidFill>
                            <a:schemeClr val="bg1"/>
                          </a:solidFill>
                          <a:effectLst/>
                          <a:uLnTx/>
                          <a:uFillTx/>
                          <a:latin typeface="Euclid Circular A Regular Ita" panose="020B0504000000000000" pitchFamily="34" charset="77"/>
                          <a:ea typeface="+mn-ea"/>
                          <a:cs typeface="+mn-cs"/>
                        </a:rPr>
                        <a:t>Establishing a robust and adaptable framework to maintain consistency and uniform language across the organization.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83001627"/>
                  </a:ext>
                </a:extLst>
              </a:tr>
              <a:tr h="1198971">
                <a:tc>
                  <a:txBody>
                    <a:bodyPr/>
                    <a:lstStyle/>
                    <a:p>
                      <a:pPr algn="l"/>
                      <a:r>
                        <a:rPr lang="en-US" sz="2000" b="1" i="0" dirty="0">
                          <a:solidFill>
                            <a:schemeClr val="bg1"/>
                          </a:solidFill>
                          <a:latin typeface="Euclid Circular A Semibold Ita" panose="020B0504000000000000" pitchFamily="34" charset="77"/>
                        </a:rPr>
                        <a:t>Skills &amp; Knowledge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r>
                        <a:rPr lang="en-US" sz="1600" b="0" i="0" dirty="0">
                          <a:solidFill>
                            <a:schemeClr val="bg1"/>
                          </a:solidFill>
                          <a:latin typeface="Euclid Circular A Regular Ita" panose="020B0504000000000000" pitchFamily="34" charset="77"/>
                        </a:rPr>
                        <a:t>Prepare Gilbert employees with the knowledge, skills, and resources to work effectively and responsibly with AI tools.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03795799"/>
                  </a:ext>
                </a:extLst>
              </a:tr>
              <a:tr h="98804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spc="79" dirty="0">
                          <a:solidFill>
                            <a:schemeClr val="bg1"/>
                          </a:solidFill>
                          <a:latin typeface="Euclid Circular A Semibold Ita" panose="020B0504000000000000" pitchFamily="34" charset="77"/>
                        </a:rPr>
                        <a:t>Tools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r>
                        <a:rPr lang="en-US" sz="1600" b="0" i="0" dirty="0">
                          <a:solidFill>
                            <a:schemeClr val="bg1"/>
                          </a:solidFill>
                          <a:latin typeface="Euclid Circular A Regular Ita" panose="020B0504000000000000" pitchFamily="34" charset="77"/>
                        </a:rPr>
                        <a:t>Deploy solutions and establish directory of AI tools within the organization based on the AI Use Standard.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97303066"/>
                  </a:ext>
                </a:extLst>
              </a:tr>
              <a:tr h="1050877">
                <a:tc>
                  <a:txBody>
                    <a:bodyPr/>
                    <a:lstStyle/>
                    <a:p>
                      <a:pPr algn="l"/>
                      <a:r>
                        <a:rPr lang="en-US" sz="2000" b="1" i="0" dirty="0">
                          <a:solidFill>
                            <a:schemeClr val="bg1"/>
                          </a:solidFill>
                          <a:latin typeface="Euclid Circular A Semibold Ita" panose="020B0504000000000000" pitchFamily="34" charset="77"/>
                        </a:rPr>
                        <a:t>Strategic Partnerships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r>
                        <a:rPr lang="en-US" sz="1600" b="0" i="0" dirty="0">
                          <a:solidFill>
                            <a:schemeClr val="bg1"/>
                          </a:solidFill>
                          <a:latin typeface="Euclid Circular A Regular Ita" panose="020B0504000000000000" pitchFamily="34" charset="77"/>
                        </a:rPr>
                        <a:t>Foster feedback and consultations with stakeholders in both public and private sector industries around opportunities and challenges for AI.</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41303134"/>
                  </a:ext>
                </a:extLst>
              </a:tr>
              <a:tr h="1093837">
                <a:tc>
                  <a:txBody>
                    <a:bodyPr/>
                    <a:lstStyle/>
                    <a:p>
                      <a:pPr algn="l"/>
                      <a:r>
                        <a:rPr lang="en-US" sz="2000" b="1" i="0" dirty="0">
                          <a:solidFill>
                            <a:schemeClr val="bg1"/>
                          </a:solidFill>
                          <a:latin typeface="Euclid Circular A Semibold Ita" panose="020B0504000000000000" pitchFamily="34" charset="77"/>
                        </a:rPr>
                        <a:t>Action &amp; Iteration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i="0" dirty="0">
                          <a:solidFill>
                            <a:schemeClr val="bg1"/>
                          </a:solidFill>
                          <a:latin typeface="Euclid Circular A Regular Ita" panose="020B0504000000000000" pitchFamily="34" charset="77"/>
                          <a:ea typeface="Roboto" panose="02000000000000000000" pitchFamily="2" charset="0"/>
                          <a:cs typeface="Roboto" panose="02000000000000000000" pitchFamily="2" charset="0"/>
                        </a:rPr>
                        <a:t>Based on feedback from Committee prioritize list of use cases. Share those with the organization and publicize on internal site.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endParaRPr lang="en-US" dirty="0">
                        <a:solidFill>
                          <a:schemeClr val="bg1"/>
                        </a:solidFill>
                        <a:latin typeface="Euclid Circular A Regular Ita" panose="020B0504000000000000" pitchFamily="34" charset="0"/>
                      </a:endParaRP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35224823"/>
                  </a:ext>
                </a:extLst>
              </a:tr>
            </a:tbl>
          </a:graphicData>
        </a:graphic>
      </p:graphicFrame>
      <p:grpSp>
        <p:nvGrpSpPr>
          <p:cNvPr id="11" name="Group 10">
            <a:extLst>
              <a:ext uri="{FF2B5EF4-FFF2-40B4-BE49-F238E27FC236}">
                <a16:creationId xmlns:a16="http://schemas.microsoft.com/office/drawing/2014/main" id="{B8A1616F-B11F-114B-AD08-C3111FD102CC}"/>
              </a:ext>
            </a:extLst>
          </p:cNvPr>
          <p:cNvGrpSpPr/>
          <p:nvPr/>
        </p:nvGrpSpPr>
        <p:grpSpPr>
          <a:xfrm>
            <a:off x="13516164" y="4761764"/>
            <a:ext cx="4267200" cy="357835"/>
            <a:chOff x="13106400" y="7464229"/>
            <a:chExt cx="4267200" cy="357835"/>
          </a:xfrm>
        </p:grpSpPr>
        <p:cxnSp>
          <p:nvCxnSpPr>
            <p:cNvPr id="12" name="Straight Connector 11">
              <a:extLst>
                <a:ext uri="{FF2B5EF4-FFF2-40B4-BE49-F238E27FC236}">
                  <a16:creationId xmlns:a16="http://schemas.microsoft.com/office/drawing/2014/main" id="{805E8615-4BD5-7A40-A4AD-C7F559EA25FF}"/>
                </a:ext>
              </a:extLst>
            </p:cNvPr>
            <p:cNvCxnSpPr>
              <a:cxnSpLocks/>
            </p:cNvCxnSpPr>
            <p:nvPr/>
          </p:nvCxnSpPr>
          <p:spPr>
            <a:xfrm>
              <a:off x="13106400" y="7643147"/>
              <a:ext cx="17526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C2FDFF8-B427-704E-8E9C-C19A3A559D3D}"/>
                </a:ext>
              </a:extLst>
            </p:cNvPr>
            <p:cNvCxnSpPr>
              <a:cxnSpLocks/>
            </p:cNvCxnSpPr>
            <p:nvPr/>
          </p:nvCxnSpPr>
          <p:spPr>
            <a:xfrm>
              <a:off x="14859000" y="7643147"/>
              <a:ext cx="2514600" cy="0"/>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4" name="Arrow: Chevron 29">
              <a:extLst>
                <a:ext uri="{FF2B5EF4-FFF2-40B4-BE49-F238E27FC236}">
                  <a16:creationId xmlns:a16="http://schemas.microsoft.com/office/drawing/2014/main" id="{11370AD4-1AF6-5345-9F8A-6A8C6F1282B8}"/>
                </a:ext>
              </a:extLst>
            </p:cNvPr>
            <p:cNvSpPr/>
            <p:nvPr/>
          </p:nvSpPr>
          <p:spPr>
            <a:xfrm>
              <a:off x="14630400" y="7464229"/>
              <a:ext cx="340714" cy="35783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6" name="Group 15">
            <a:extLst>
              <a:ext uri="{FF2B5EF4-FFF2-40B4-BE49-F238E27FC236}">
                <a16:creationId xmlns:a16="http://schemas.microsoft.com/office/drawing/2014/main" id="{38FB56DC-227D-2144-8AF2-5D39C6E0051D}"/>
              </a:ext>
            </a:extLst>
          </p:cNvPr>
          <p:cNvGrpSpPr/>
          <p:nvPr/>
        </p:nvGrpSpPr>
        <p:grpSpPr>
          <a:xfrm>
            <a:off x="12829062" y="4353409"/>
            <a:ext cx="1245414" cy="329184"/>
            <a:chOff x="13106400" y="3912108"/>
            <a:chExt cx="1245414" cy="329184"/>
          </a:xfrm>
        </p:grpSpPr>
        <p:cxnSp>
          <p:nvCxnSpPr>
            <p:cNvPr id="17" name="Straight Connector 16">
              <a:extLst>
                <a:ext uri="{FF2B5EF4-FFF2-40B4-BE49-F238E27FC236}">
                  <a16:creationId xmlns:a16="http://schemas.microsoft.com/office/drawing/2014/main" id="{30E192C8-3DB6-6C4F-AFBA-AC0AC091BFF0}"/>
                </a:ext>
              </a:extLst>
            </p:cNvPr>
            <p:cNvCxnSpPr/>
            <p:nvPr/>
          </p:nvCxnSpPr>
          <p:spPr>
            <a:xfrm>
              <a:off x="13106400" y="4076700"/>
              <a:ext cx="9144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AEFBE14B-4DFC-B04B-9777-492181ABF380}"/>
                </a:ext>
              </a:extLst>
            </p:cNvPr>
            <p:cNvSpPr/>
            <p:nvPr/>
          </p:nvSpPr>
          <p:spPr>
            <a:xfrm>
              <a:off x="14020800" y="3912108"/>
              <a:ext cx="331014" cy="329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0" name="Group 19">
            <a:extLst>
              <a:ext uri="{FF2B5EF4-FFF2-40B4-BE49-F238E27FC236}">
                <a16:creationId xmlns:a16="http://schemas.microsoft.com/office/drawing/2014/main" id="{E9B075EB-F552-184C-9C68-040453366441}"/>
              </a:ext>
            </a:extLst>
          </p:cNvPr>
          <p:cNvGrpSpPr/>
          <p:nvPr/>
        </p:nvGrpSpPr>
        <p:grpSpPr>
          <a:xfrm>
            <a:off x="12906564" y="5418155"/>
            <a:ext cx="4267200" cy="357835"/>
            <a:chOff x="13106400" y="7464229"/>
            <a:chExt cx="4267200" cy="357835"/>
          </a:xfrm>
        </p:grpSpPr>
        <p:cxnSp>
          <p:nvCxnSpPr>
            <p:cNvPr id="22" name="Straight Connector 21">
              <a:extLst>
                <a:ext uri="{FF2B5EF4-FFF2-40B4-BE49-F238E27FC236}">
                  <a16:creationId xmlns:a16="http://schemas.microsoft.com/office/drawing/2014/main" id="{35D5612E-1641-A240-A01C-560DA19AC0FD}"/>
                </a:ext>
              </a:extLst>
            </p:cNvPr>
            <p:cNvCxnSpPr>
              <a:cxnSpLocks/>
            </p:cNvCxnSpPr>
            <p:nvPr/>
          </p:nvCxnSpPr>
          <p:spPr>
            <a:xfrm>
              <a:off x="13106400" y="7643147"/>
              <a:ext cx="17526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8D1B45F9-E1CA-0144-8175-DFA4AAED8C7E}"/>
                </a:ext>
              </a:extLst>
            </p:cNvPr>
            <p:cNvCxnSpPr>
              <a:cxnSpLocks/>
            </p:cNvCxnSpPr>
            <p:nvPr/>
          </p:nvCxnSpPr>
          <p:spPr>
            <a:xfrm>
              <a:off x="14859000" y="7643147"/>
              <a:ext cx="2514600" cy="0"/>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4" name="Arrow: Chevron 48">
              <a:extLst>
                <a:ext uri="{FF2B5EF4-FFF2-40B4-BE49-F238E27FC236}">
                  <a16:creationId xmlns:a16="http://schemas.microsoft.com/office/drawing/2014/main" id="{954F13F8-09CD-0F41-AE1A-71F56D21FB65}"/>
                </a:ext>
              </a:extLst>
            </p:cNvPr>
            <p:cNvSpPr/>
            <p:nvPr/>
          </p:nvSpPr>
          <p:spPr>
            <a:xfrm>
              <a:off x="14630400" y="7464229"/>
              <a:ext cx="340714" cy="35783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91310567-E1BB-EB41-8D2C-8B48715EA020}"/>
              </a:ext>
            </a:extLst>
          </p:cNvPr>
          <p:cNvGrpSpPr/>
          <p:nvPr/>
        </p:nvGrpSpPr>
        <p:grpSpPr>
          <a:xfrm>
            <a:off x="15706865" y="5895630"/>
            <a:ext cx="1638398" cy="357835"/>
            <a:chOff x="15720060" y="5174241"/>
            <a:chExt cx="1638398" cy="357835"/>
          </a:xfrm>
        </p:grpSpPr>
        <p:cxnSp>
          <p:nvCxnSpPr>
            <p:cNvPr id="26" name="Straight Connector 25">
              <a:extLst>
                <a:ext uri="{FF2B5EF4-FFF2-40B4-BE49-F238E27FC236}">
                  <a16:creationId xmlns:a16="http://schemas.microsoft.com/office/drawing/2014/main" id="{E87EB344-B5A9-D744-93D6-E5B31DB067AE}"/>
                </a:ext>
              </a:extLst>
            </p:cNvPr>
            <p:cNvCxnSpPr>
              <a:cxnSpLocks/>
            </p:cNvCxnSpPr>
            <p:nvPr/>
          </p:nvCxnSpPr>
          <p:spPr>
            <a:xfrm>
              <a:off x="15720060" y="5353159"/>
              <a:ext cx="47982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8870E733-B7BA-2645-B0C3-31B76F68F1E5}"/>
                </a:ext>
              </a:extLst>
            </p:cNvPr>
            <p:cNvCxnSpPr>
              <a:cxnSpLocks/>
            </p:cNvCxnSpPr>
            <p:nvPr/>
          </p:nvCxnSpPr>
          <p:spPr>
            <a:xfrm>
              <a:off x="16199888" y="5353159"/>
              <a:ext cx="1158570" cy="0"/>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8" name="Arrow: Chevron 59">
              <a:extLst>
                <a:ext uri="{FF2B5EF4-FFF2-40B4-BE49-F238E27FC236}">
                  <a16:creationId xmlns:a16="http://schemas.microsoft.com/office/drawing/2014/main" id="{76C07889-87DD-384E-8B0D-81052219B8E3}"/>
                </a:ext>
              </a:extLst>
            </p:cNvPr>
            <p:cNvSpPr/>
            <p:nvPr/>
          </p:nvSpPr>
          <p:spPr>
            <a:xfrm>
              <a:off x="16019755" y="5174241"/>
              <a:ext cx="360266" cy="35783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oup 28">
            <a:extLst>
              <a:ext uri="{FF2B5EF4-FFF2-40B4-BE49-F238E27FC236}">
                <a16:creationId xmlns:a16="http://schemas.microsoft.com/office/drawing/2014/main" id="{478C274F-A2E0-A240-ACA8-6BD27504F7B7}"/>
              </a:ext>
            </a:extLst>
          </p:cNvPr>
          <p:cNvGrpSpPr/>
          <p:nvPr/>
        </p:nvGrpSpPr>
        <p:grpSpPr>
          <a:xfrm>
            <a:off x="12885553" y="6645505"/>
            <a:ext cx="1188923" cy="329184"/>
            <a:chOff x="13106400" y="3912108"/>
            <a:chExt cx="1245414" cy="329184"/>
          </a:xfrm>
        </p:grpSpPr>
        <p:cxnSp>
          <p:nvCxnSpPr>
            <p:cNvPr id="31" name="Straight Connector 30">
              <a:extLst>
                <a:ext uri="{FF2B5EF4-FFF2-40B4-BE49-F238E27FC236}">
                  <a16:creationId xmlns:a16="http://schemas.microsoft.com/office/drawing/2014/main" id="{9D152A0A-2EC1-6048-BA36-C1C6298CFC69}"/>
                </a:ext>
              </a:extLst>
            </p:cNvPr>
            <p:cNvCxnSpPr/>
            <p:nvPr/>
          </p:nvCxnSpPr>
          <p:spPr>
            <a:xfrm>
              <a:off x="13106400" y="4076700"/>
              <a:ext cx="9144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3" name="Oval 32">
              <a:extLst>
                <a:ext uri="{FF2B5EF4-FFF2-40B4-BE49-F238E27FC236}">
                  <a16:creationId xmlns:a16="http://schemas.microsoft.com/office/drawing/2014/main" id="{5289725D-7E2F-154F-A73F-D1554B0CAAA0}"/>
                </a:ext>
              </a:extLst>
            </p:cNvPr>
            <p:cNvSpPr/>
            <p:nvPr/>
          </p:nvSpPr>
          <p:spPr>
            <a:xfrm>
              <a:off x="14020800" y="3912108"/>
              <a:ext cx="331014" cy="32918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5" name="Group 34">
            <a:extLst>
              <a:ext uri="{FF2B5EF4-FFF2-40B4-BE49-F238E27FC236}">
                <a16:creationId xmlns:a16="http://schemas.microsoft.com/office/drawing/2014/main" id="{A8A120A1-2C1B-1544-A04B-C41C4783066D}"/>
              </a:ext>
            </a:extLst>
          </p:cNvPr>
          <p:cNvGrpSpPr/>
          <p:nvPr/>
        </p:nvGrpSpPr>
        <p:grpSpPr>
          <a:xfrm>
            <a:off x="15307151" y="6930443"/>
            <a:ext cx="1638398" cy="357835"/>
            <a:chOff x="15720060" y="5174241"/>
            <a:chExt cx="1638398" cy="357835"/>
          </a:xfrm>
        </p:grpSpPr>
        <p:cxnSp>
          <p:nvCxnSpPr>
            <p:cNvPr id="36" name="Straight Connector 35">
              <a:extLst>
                <a:ext uri="{FF2B5EF4-FFF2-40B4-BE49-F238E27FC236}">
                  <a16:creationId xmlns:a16="http://schemas.microsoft.com/office/drawing/2014/main" id="{3DBFE8C1-6D88-2540-851C-D57EB480E605}"/>
                </a:ext>
              </a:extLst>
            </p:cNvPr>
            <p:cNvCxnSpPr>
              <a:cxnSpLocks/>
            </p:cNvCxnSpPr>
            <p:nvPr/>
          </p:nvCxnSpPr>
          <p:spPr>
            <a:xfrm>
              <a:off x="15720060" y="5353159"/>
              <a:ext cx="47982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A9F20965-E2DE-154F-A372-8140575CD6F2}"/>
                </a:ext>
              </a:extLst>
            </p:cNvPr>
            <p:cNvCxnSpPr>
              <a:cxnSpLocks/>
            </p:cNvCxnSpPr>
            <p:nvPr/>
          </p:nvCxnSpPr>
          <p:spPr>
            <a:xfrm>
              <a:off x="16199888" y="5353159"/>
              <a:ext cx="1158570" cy="0"/>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9" name="Arrow: Chevron 59">
              <a:extLst>
                <a:ext uri="{FF2B5EF4-FFF2-40B4-BE49-F238E27FC236}">
                  <a16:creationId xmlns:a16="http://schemas.microsoft.com/office/drawing/2014/main" id="{AB94DD3B-77C6-7244-92EA-03F0E2359CCC}"/>
                </a:ext>
              </a:extLst>
            </p:cNvPr>
            <p:cNvSpPr/>
            <p:nvPr/>
          </p:nvSpPr>
          <p:spPr>
            <a:xfrm>
              <a:off x="16019755" y="5174241"/>
              <a:ext cx="360266" cy="35783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0" name="Group 39">
            <a:extLst>
              <a:ext uri="{FF2B5EF4-FFF2-40B4-BE49-F238E27FC236}">
                <a16:creationId xmlns:a16="http://schemas.microsoft.com/office/drawing/2014/main" id="{BF8B7079-8F0B-A64B-915B-10585BD52627}"/>
              </a:ext>
            </a:extLst>
          </p:cNvPr>
          <p:cNvGrpSpPr/>
          <p:nvPr/>
        </p:nvGrpSpPr>
        <p:grpSpPr>
          <a:xfrm>
            <a:off x="13908969" y="8725711"/>
            <a:ext cx="3276600" cy="357835"/>
            <a:chOff x="15720060" y="5174240"/>
            <a:chExt cx="1905000" cy="357835"/>
          </a:xfrm>
        </p:grpSpPr>
        <p:cxnSp>
          <p:nvCxnSpPr>
            <p:cNvPr id="41" name="Straight Connector 40">
              <a:extLst>
                <a:ext uri="{FF2B5EF4-FFF2-40B4-BE49-F238E27FC236}">
                  <a16:creationId xmlns:a16="http://schemas.microsoft.com/office/drawing/2014/main" id="{3A4C9912-512D-8444-AA5E-19B713285C89}"/>
                </a:ext>
              </a:extLst>
            </p:cNvPr>
            <p:cNvCxnSpPr>
              <a:cxnSpLocks/>
            </p:cNvCxnSpPr>
            <p:nvPr/>
          </p:nvCxnSpPr>
          <p:spPr>
            <a:xfrm>
              <a:off x="15720060" y="5353159"/>
              <a:ext cx="47982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9F879E6-E99F-A447-A061-D920AE0B5A93}"/>
                </a:ext>
              </a:extLst>
            </p:cNvPr>
            <p:cNvCxnSpPr>
              <a:cxnSpLocks/>
            </p:cNvCxnSpPr>
            <p:nvPr/>
          </p:nvCxnSpPr>
          <p:spPr>
            <a:xfrm flipV="1">
              <a:off x="16199888" y="5353158"/>
              <a:ext cx="1425172" cy="1"/>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3" name="Arrow: Chevron 25">
              <a:extLst>
                <a:ext uri="{FF2B5EF4-FFF2-40B4-BE49-F238E27FC236}">
                  <a16:creationId xmlns:a16="http://schemas.microsoft.com/office/drawing/2014/main" id="{D4654FB0-E711-6D4D-AB33-FE8CD3E98AFB}"/>
                </a:ext>
              </a:extLst>
            </p:cNvPr>
            <p:cNvSpPr/>
            <p:nvPr/>
          </p:nvSpPr>
          <p:spPr>
            <a:xfrm>
              <a:off x="16052018" y="5174240"/>
              <a:ext cx="180133" cy="35783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4" name="Group 43">
            <a:extLst>
              <a:ext uri="{FF2B5EF4-FFF2-40B4-BE49-F238E27FC236}">
                <a16:creationId xmlns:a16="http://schemas.microsoft.com/office/drawing/2014/main" id="{A23F6E93-6ECB-814E-AB30-E140EE631DA2}"/>
              </a:ext>
            </a:extLst>
          </p:cNvPr>
          <p:cNvGrpSpPr/>
          <p:nvPr/>
        </p:nvGrpSpPr>
        <p:grpSpPr>
          <a:xfrm>
            <a:off x="15706865" y="9191064"/>
            <a:ext cx="1938884" cy="357835"/>
            <a:chOff x="15720060" y="5174241"/>
            <a:chExt cx="1938884" cy="357835"/>
          </a:xfrm>
        </p:grpSpPr>
        <p:cxnSp>
          <p:nvCxnSpPr>
            <p:cNvPr id="45" name="Straight Connector 44">
              <a:extLst>
                <a:ext uri="{FF2B5EF4-FFF2-40B4-BE49-F238E27FC236}">
                  <a16:creationId xmlns:a16="http://schemas.microsoft.com/office/drawing/2014/main" id="{CDCFA25E-B094-1D4E-9158-95E74CB2A2FD}"/>
                </a:ext>
              </a:extLst>
            </p:cNvPr>
            <p:cNvCxnSpPr>
              <a:cxnSpLocks/>
            </p:cNvCxnSpPr>
            <p:nvPr/>
          </p:nvCxnSpPr>
          <p:spPr>
            <a:xfrm>
              <a:off x="15720060" y="5353159"/>
              <a:ext cx="47982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69594D8F-8791-5540-AA41-AC056DE3B4A3}"/>
                </a:ext>
              </a:extLst>
            </p:cNvPr>
            <p:cNvCxnSpPr>
              <a:cxnSpLocks/>
            </p:cNvCxnSpPr>
            <p:nvPr/>
          </p:nvCxnSpPr>
          <p:spPr>
            <a:xfrm flipV="1">
              <a:off x="16199888" y="5353159"/>
              <a:ext cx="1459056" cy="1"/>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7" name="Arrow: Chevron 59">
              <a:extLst>
                <a:ext uri="{FF2B5EF4-FFF2-40B4-BE49-F238E27FC236}">
                  <a16:creationId xmlns:a16="http://schemas.microsoft.com/office/drawing/2014/main" id="{624D2049-EEFA-0E4F-8981-6B3F9A6B3EB3}"/>
                </a:ext>
              </a:extLst>
            </p:cNvPr>
            <p:cNvSpPr/>
            <p:nvPr/>
          </p:nvSpPr>
          <p:spPr>
            <a:xfrm>
              <a:off x="16019755" y="5174241"/>
              <a:ext cx="360266" cy="35783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48" name="Group 47">
            <a:extLst>
              <a:ext uri="{FF2B5EF4-FFF2-40B4-BE49-F238E27FC236}">
                <a16:creationId xmlns:a16="http://schemas.microsoft.com/office/drawing/2014/main" id="{1FC519B5-9942-2941-AB92-1B6245996C45}"/>
              </a:ext>
            </a:extLst>
          </p:cNvPr>
          <p:cNvGrpSpPr/>
          <p:nvPr/>
        </p:nvGrpSpPr>
        <p:grpSpPr>
          <a:xfrm>
            <a:off x="13516164" y="7607419"/>
            <a:ext cx="4267200" cy="357835"/>
            <a:chOff x="13106400" y="7464229"/>
            <a:chExt cx="4267200" cy="357835"/>
          </a:xfrm>
        </p:grpSpPr>
        <p:cxnSp>
          <p:nvCxnSpPr>
            <p:cNvPr id="49" name="Straight Connector 48">
              <a:extLst>
                <a:ext uri="{FF2B5EF4-FFF2-40B4-BE49-F238E27FC236}">
                  <a16:creationId xmlns:a16="http://schemas.microsoft.com/office/drawing/2014/main" id="{F84BE822-5572-204B-83BF-AAA30FB49EF3}"/>
                </a:ext>
              </a:extLst>
            </p:cNvPr>
            <p:cNvCxnSpPr>
              <a:cxnSpLocks/>
            </p:cNvCxnSpPr>
            <p:nvPr/>
          </p:nvCxnSpPr>
          <p:spPr>
            <a:xfrm>
              <a:off x="13106400" y="7643147"/>
              <a:ext cx="1752600"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530E777E-751A-9C4E-A8B7-4D23FF5E87F2}"/>
                </a:ext>
              </a:extLst>
            </p:cNvPr>
            <p:cNvCxnSpPr>
              <a:cxnSpLocks/>
            </p:cNvCxnSpPr>
            <p:nvPr/>
          </p:nvCxnSpPr>
          <p:spPr>
            <a:xfrm>
              <a:off x="14859000" y="7643147"/>
              <a:ext cx="2514600" cy="0"/>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51" name="Arrow: Chevron 29">
              <a:extLst>
                <a:ext uri="{FF2B5EF4-FFF2-40B4-BE49-F238E27FC236}">
                  <a16:creationId xmlns:a16="http://schemas.microsoft.com/office/drawing/2014/main" id="{21850818-D184-334D-B03A-6F1BCF8C6E91}"/>
                </a:ext>
              </a:extLst>
            </p:cNvPr>
            <p:cNvSpPr/>
            <p:nvPr/>
          </p:nvSpPr>
          <p:spPr>
            <a:xfrm>
              <a:off x="14630400" y="7464229"/>
              <a:ext cx="340714" cy="35783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6" name="TextBox 55">
            <a:extLst>
              <a:ext uri="{FF2B5EF4-FFF2-40B4-BE49-F238E27FC236}">
                <a16:creationId xmlns:a16="http://schemas.microsoft.com/office/drawing/2014/main" id="{82822055-ED0E-004F-86F1-41E6F8453156}"/>
              </a:ext>
            </a:extLst>
          </p:cNvPr>
          <p:cNvSpPr txBox="1"/>
          <p:nvPr/>
        </p:nvSpPr>
        <p:spPr>
          <a:xfrm>
            <a:off x="11424930" y="563848"/>
            <a:ext cx="5935067" cy="584775"/>
          </a:xfrm>
          <a:prstGeom prst="rect">
            <a:avLst/>
          </a:prstGeom>
          <a:noFill/>
        </p:spPr>
        <p:txBody>
          <a:bodyPr wrap="square">
            <a:spAutoFit/>
          </a:bodyPr>
          <a:lstStyle/>
          <a:p>
            <a:pPr algn="r"/>
            <a:r>
              <a:rPr lang="en-US" sz="3200" dirty="0">
                <a:solidFill>
                  <a:schemeClr val="bg1"/>
                </a:solidFill>
                <a:latin typeface="Cerebri Bold" panose="020B0604020202020204" charset="0"/>
              </a:rPr>
              <a:t>FRAMEWORK FOR SUCCESS</a:t>
            </a:r>
          </a:p>
        </p:txBody>
      </p:sp>
      <p:cxnSp>
        <p:nvCxnSpPr>
          <p:cNvPr id="57" name="Straight Connector 56">
            <a:extLst>
              <a:ext uri="{FF2B5EF4-FFF2-40B4-BE49-F238E27FC236}">
                <a16:creationId xmlns:a16="http://schemas.microsoft.com/office/drawing/2014/main" id="{FD936D40-3A39-BB40-9C3F-CBEB37E44BE5}"/>
              </a:ext>
            </a:extLst>
          </p:cNvPr>
          <p:cNvCxnSpPr>
            <a:cxnSpLocks/>
          </p:cNvCxnSpPr>
          <p:nvPr/>
        </p:nvCxnSpPr>
        <p:spPr>
          <a:xfrm>
            <a:off x="12283874" y="1164482"/>
            <a:ext cx="4299291" cy="0"/>
          </a:xfrm>
          <a:prstGeom prst="line">
            <a:avLst/>
          </a:prstGeom>
          <a:ln>
            <a:solidFill>
              <a:srgbClr val="9DC5D0"/>
            </a:solidFill>
          </a:ln>
        </p:spPr>
        <p:style>
          <a:lnRef idx="1">
            <a:schemeClr val="accent1"/>
          </a:lnRef>
          <a:fillRef idx="0">
            <a:schemeClr val="accent1"/>
          </a:fillRef>
          <a:effectRef idx="0">
            <a:schemeClr val="accent1"/>
          </a:effectRef>
          <a:fontRef idx="minor">
            <a:schemeClr val="tx1"/>
          </a:fontRef>
        </p:style>
      </p:cxnSp>
      <p:grpSp>
        <p:nvGrpSpPr>
          <p:cNvPr id="64" name="Group 63">
            <a:extLst>
              <a:ext uri="{FF2B5EF4-FFF2-40B4-BE49-F238E27FC236}">
                <a16:creationId xmlns:a16="http://schemas.microsoft.com/office/drawing/2014/main" id="{B4620BC4-F2D7-F74D-994A-E3737902B906}"/>
              </a:ext>
            </a:extLst>
          </p:cNvPr>
          <p:cNvGrpSpPr/>
          <p:nvPr/>
        </p:nvGrpSpPr>
        <p:grpSpPr>
          <a:xfrm>
            <a:off x="15606846" y="8105025"/>
            <a:ext cx="1905000" cy="357835"/>
            <a:chOff x="15720060" y="5174241"/>
            <a:chExt cx="1905000" cy="357835"/>
          </a:xfrm>
        </p:grpSpPr>
        <p:cxnSp>
          <p:nvCxnSpPr>
            <p:cNvPr id="65" name="Straight Connector 64">
              <a:extLst>
                <a:ext uri="{FF2B5EF4-FFF2-40B4-BE49-F238E27FC236}">
                  <a16:creationId xmlns:a16="http://schemas.microsoft.com/office/drawing/2014/main" id="{22582B2B-63C0-B541-AA7D-1B56F4D72B4E}"/>
                </a:ext>
              </a:extLst>
            </p:cNvPr>
            <p:cNvCxnSpPr>
              <a:cxnSpLocks/>
            </p:cNvCxnSpPr>
            <p:nvPr/>
          </p:nvCxnSpPr>
          <p:spPr>
            <a:xfrm>
              <a:off x="15720060" y="5353159"/>
              <a:ext cx="479828"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BFDE775D-46A0-5048-907B-CB1701C10703}"/>
                </a:ext>
              </a:extLst>
            </p:cNvPr>
            <p:cNvCxnSpPr>
              <a:cxnSpLocks/>
            </p:cNvCxnSpPr>
            <p:nvPr/>
          </p:nvCxnSpPr>
          <p:spPr>
            <a:xfrm flipV="1">
              <a:off x="16199888" y="5353158"/>
              <a:ext cx="1425172" cy="1"/>
            </a:xfrm>
            <a:prstGeom prst="line">
              <a:avLst/>
            </a:prstGeom>
            <a:ln w="7620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67" name="Arrow: Chevron 25">
              <a:extLst>
                <a:ext uri="{FF2B5EF4-FFF2-40B4-BE49-F238E27FC236}">
                  <a16:creationId xmlns:a16="http://schemas.microsoft.com/office/drawing/2014/main" id="{8B83F8A1-961D-054A-BFFA-BDC406D5B4C1}"/>
                </a:ext>
              </a:extLst>
            </p:cNvPr>
            <p:cNvSpPr/>
            <p:nvPr/>
          </p:nvSpPr>
          <p:spPr>
            <a:xfrm>
              <a:off x="16019755" y="5174241"/>
              <a:ext cx="360266" cy="357835"/>
            </a:xfrm>
            <a:prstGeom prst="chevr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7002708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A426D"/>
        </a:solidFill>
        <a:effectLst/>
      </p:bgPr>
    </p:bg>
    <p:spTree>
      <p:nvGrpSpPr>
        <p:cNvPr id="1" name=""/>
        <p:cNvGrpSpPr/>
        <p:nvPr/>
      </p:nvGrpSpPr>
      <p:grpSpPr>
        <a:xfrm>
          <a:off x="0" y="0"/>
          <a:ext cx="0" cy="0"/>
          <a:chOff x="0" y="0"/>
          <a:chExt cx="0" cy="0"/>
        </a:xfrm>
      </p:grpSpPr>
      <p:sp>
        <p:nvSpPr>
          <p:cNvPr id="2" name="Freeform 2"/>
          <p:cNvSpPr/>
          <p:nvPr/>
        </p:nvSpPr>
        <p:spPr>
          <a:xfrm>
            <a:off x="0" y="-1252533"/>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Title 1">
            <a:extLst>
              <a:ext uri="{FF2B5EF4-FFF2-40B4-BE49-F238E27FC236}">
                <a16:creationId xmlns:a16="http://schemas.microsoft.com/office/drawing/2014/main" id="{8AD7D1C9-18C8-021F-6BF5-5500F49903D3}"/>
              </a:ext>
            </a:extLst>
          </p:cNvPr>
          <p:cNvSpPr txBox="1">
            <a:spLocks/>
          </p:cNvSpPr>
          <p:nvPr/>
        </p:nvSpPr>
        <p:spPr>
          <a:xfrm>
            <a:off x="-192532" y="3652393"/>
            <a:ext cx="5098906" cy="795144"/>
          </a:xfrm>
          <a:prstGeom prst="rect">
            <a:avLst/>
          </a:prstGeom>
        </p:spPr>
        <p:txBody>
          <a:bodyPr anchor="b">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bg1"/>
                </a:solidFill>
                <a:latin typeface="Cerebri Bold" panose="020B0604020202020204" charset="0"/>
              </a:rPr>
              <a:t>Gilbert’s AI Training</a:t>
            </a:r>
          </a:p>
        </p:txBody>
      </p:sp>
      <p:cxnSp>
        <p:nvCxnSpPr>
          <p:cNvPr id="22" name="Straight Connector 21">
            <a:extLst>
              <a:ext uri="{FF2B5EF4-FFF2-40B4-BE49-F238E27FC236}">
                <a16:creationId xmlns:a16="http://schemas.microsoft.com/office/drawing/2014/main" id="{EB29FEF2-2DB2-E393-5B5E-1FF5CA3037A9}"/>
              </a:ext>
            </a:extLst>
          </p:cNvPr>
          <p:cNvCxnSpPr/>
          <p:nvPr/>
        </p:nvCxnSpPr>
        <p:spPr>
          <a:xfrm>
            <a:off x="617993" y="4447537"/>
            <a:ext cx="2905432" cy="0"/>
          </a:xfrm>
          <a:prstGeom prst="line">
            <a:avLst/>
          </a:prstGeom>
          <a:ln>
            <a:solidFill>
              <a:srgbClr val="927FA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8806C637-4F50-0B4D-BAC1-A30768E01FE2}"/>
              </a:ext>
            </a:extLst>
          </p:cNvPr>
          <p:cNvPicPr>
            <a:picLocks noChangeAspect="1"/>
          </p:cNvPicPr>
          <p:nvPr/>
        </p:nvPicPr>
        <p:blipFill rotWithShape="1">
          <a:blip r:embed="rId4"/>
          <a:srcRect r="-294" b="-129"/>
          <a:stretch/>
        </p:blipFill>
        <p:spPr>
          <a:xfrm>
            <a:off x="4713841" y="0"/>
            <a:ext cx="13614053" cy="10300311"/>
          </a:xfrm>
          <a:prstGeom prst="rect">
            <a:avLst/>
          </a:prstGeom>
        </p:spPr>
      </p:pic>
      <p:pic>
        <p:nvPicPr>
          <p:cNvPr id="9" name="Picture 8">
            <a:extLst>
              <a:ext uri="{FF2B5EF4-FFF2-40B4-BE49-F238E27FC236}">
                <a16:creationId xmlns:a16="http://schemas.microsoft.com/office/drawing/2014/main" id="{749FD67C-9F89-A04A-931D-BEBB8A266872}"/>
              </a:ext>
            </a:extLst>
          </p:cNvPr>
          <p:cNvPicPr>
            <a:picLocks noChangeAspect="1"/>
          </p:cNvPicPr>
          <p:nvPr/>
        </p:nvPicPr>
        <p:blipFill>
          <a:blip r:embed="rId5"/>
          <a:stretch>
            <a:fillRect/>
          </a:stretch>
        </p:blipFill>
        <p:spPr>
          <a:xfrm>
            <a:off x="249893" y="4791000"/>
            <a:ext cx="4046220" cy="5227320"/>
          </a:xfrm>
          <a:prstGeom prst="rect">
            <a:avLst/>
          </a:prstGeom>
        </p:spPr>
      </p:pic>
    </p:spTree>
    <p:extLst>
      <p:ext uri="{BB962C8B-B14F-4D97-AF65-F5344CB8AC3E}">
        <p14:creationId xmlns:p14="http://schemas.microsoft.com/office/powerpoint/2010/main" val="1017202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5A426D"/>
        </a:solidFill>
        <a:effectLst/>
      </p:bgPr>
    </p:bg>
    <p:spTree>
      <p:nvGrpSpPr>
        <p:cNvPr id="1" name=""/>
        <p:cNvGrpSpPr/>
        <p:nvPr/>
      </p:nvGrpSpPr>
      <p:grpSpPr>
        <a:xfrm>
          <a:off x="0" y="0"/>
          <a:ext cx="0" cy="0"/>
          <a:chOff x="0" y="0"/>
          <a:chExt cx="0" cy="0"/>
        </a:xfrm>
      </p:grpSpPr>
      <p:grpSp>
        <p:nvGrpSpPr>
          <p:cNvPr id="2" name="Group 2"/>
          <p:cNvGrpSpPr/>
          <p:nvPr/>
        </p:nvGrpSpPr>
        <p:grpSpPr>
          <a:xfrm>
            <a:off x="10934701" y="0"/>
            <a:ext cx="7353300" cy="10287000"/>
            <a:chOff x="0" y="0"/>
            <a:chExt cx="1092614" cy="2009822"/>
          </a:xfrm>
        </p:grpSpPr>
        <p:sp>
          <p:nvSpPr>
            <p:cNvPr id="3" name="Freeform 3"/>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453254"/>
            </a:solidFill>
          </p:spPr>
          <p:txBody>
            <a:bodyPr/>
            <a:lstStyle/>
            <a:p>
              <a:endParaRPr lang="en-US"/>
            </a:p>
          </p:txBody>
        </p:sp>
        <p:sp>
          <p:nvSpPr>
            <p:cNvPr id="4" name="TextBox 4"/>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11053010" y="-2602043"/>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9" name="TextBox 9"/>
          <p:cNvSpPr txBox="1"/>
          <p:nvPr/>
        </p:nvSpPr>
        <p:spPr>
          <a:xfrm>
            <a:off x="999123" y="525281"/>
            <a:ext cx="7353300" cy="728213"/>
          </a:xfrm>
          <a:prstGeom prst="rect">
            <a:avLst/>
          </a:prstGeom>
        </p:spPr>
        <p:txBody>
          <a:bodyPr wrap="square" lIns="0" tIns="0" rIns="0" bIns="0" rtlCol="0" anchor="t">
            <a:spAutoFit/>
          </a:bodyPr>
          <a:lstStyle/>
          <a:p>
            <a:pPr>
              <a:lnSpc>
                <a:spcPts val="5821"/>
              </a:lnSpc>
            </a:pPr>
            <a:r>
              <a:rPr lang="en-US" sz="4800" dirty="0">
                <a:solidFill>
                  <a:srgbClr val="FFFFFF"/>
                </a:solidFill>
                <a:latin typeface="Cerebri Bold"/>
              </a:rPr>
              <a:t>WHERE TO START?</a:t>
            </a:r>
          </a:p>
        </p:txBody>
      </p:sp>
      <p:graphicFrame>
        <p:nvGraphicFramePr>
          <p:cNvPr id="11" name="Table 28">
            <a:extLst>
              <a:ext uri="{FF2B5EF4-FFF2-40B4-BE49-F238E27FC236}">
                <a16:creationId xmlns:a16="http://schemas.microsoft.com/office/drawing/2014/main" id="{4FC1B0DA-0741-EF42-B460-851DC7C229CB}"/>
              </a:ext>
            </a:extLst>
          </p:cNvPr>
          <p:cNvGraphicFramePr>
            <a:graphicFrameLocks noGrp="1"/>
          </p:cNvGraphicFramePr>
          <p:nvPr>
            <p:extLst>
              <p:ext uri="{D42A27DB-BD31-4B8C-83A1-F6EECF244321}">
                <p14:modId xmlns:p14="http://schemas.microsoft.com/office/powerpoint/2010/main" val="3306484873"/>
              </p:ext>
            </p:extLst>
          </p:nvPr>
        </p:nvGraphicFramePr>
        <p:xfrm>
          <a:off x="999123" y="2017058"/>
          <a:ext cx="16289753" cy="7939887"/>
        </p:xfrm>
        <a:graphic>
          <a:graphicData uri="http://schemas.openxmlformats.org/drawingml/2006/table">
            <a:tbl>
              <a:tblPr firstRow="1" bandRow="1">
                <a:tableStyleId>{D7AC3CCA-C797-4891-BE02-D94E43425B78}</a:tableStyleId>
              </a:tblPr>
              <a:tblGrid>
                <a:gridCol w="524877">
                  <a:extLst>
                    <a:ext uri="{9D8B030D-6E8A-4147-A177-3AD203B41FA5}">
                      <a16:colId xmlns:a16="http://schemas.microsoft.com/office/drawing/2014/main" val="2118000181"/>
                    </a:ext>
                  </a:extLst>
                </a:gridCol>
                <a:gridCol w="9430607">
                  <a:extLst>
                    <a:ext uri="{9D8B030D-6E8A-4147-A177-3AD203B41FA5}">
                      <a16:colId xmlns:a16="http://schemas.microsoft.com/office/drawing/2014/main" val="3530339351"/>
                    </a:ext>
                  </a:extLst>
                </a:gridCol>
                <a:gridCol w="6334269">
                  <a:extLst>
                    <a:ext uri="{9D8B030D-6E8A-4147-A177-3AD203B41FA5}">
                      <a16:colId xmlns:a16="http://schemas.microsoft.com/office/drawing/2014/main" val="1471577345"/>
                    </a:ext>
                  </a:extLst>
                </a:gridCol>
              </a:tblGrid>
              <a:tr h="664438">
                <a:tc>
                  <a:txBody>
                    <a:bodyPr/>
                    <a:lstStyle/>
                    <a:p>
                      <a:pPr algn="l"/>
                      <a:endParaRPr lang="en-US" sz="2000" b="1" i="0" dirty="0">
                        <a:solidFill>
                          <a:schemeClr val="bg1"/>
                        </a:solidFill>
                        <a:latin typeface="Euclid Circular A Semibold Ita" panose="020B0504000000000000" pitchFamily="34" charset="77"/>
                      </a:endParaRPr>
                    </a:p>
                  </a:txBody>
                  <a:tcPr anchor="ctr">
                    <a:lnL w="19050" cap="flat" cmpd="sng" algn="ctr">
                      <a:no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2000" b="1" i="0" dirty="0">
                          <a:solidFill>
                            <a:schemeClr val="bg1"/>
                          </a:solidFill>
                          <a:latin typeface="Euclid Circular A Semibold Ita" panose="020B0504000000000000" pitchFamily="34" charset="77"/>
                          <a:hlinkClick r:id="rId5">
                            <a:extLst>
                              <a:ext uri="{A12FA001-AC4F-418D-AE19-62706E023703}">
                                <ahyp:hlinkClr xmlns:ahyp="http://schemas.microsoft.com/office/drawing/2018/hyperlinkcolor" val="tx"/>
                              </a:ext>
                            </a:extLst>
                          </a:hlinkClick>
                        </a:rPr>
                        <a:t>AI BLUEPRINT </a:t>
                      </a:r>
                      <a:r>
                        <a:rPr lang="en-US" sz="2000" b="1" i="0" dirty="0">
                          <a:solidFill>
                            <a:schemeClr val="bg1"/>
                          </a:solidFill>
                          <a:latin typeface="Euclid Circular A Semibold Ita" panose="020B0504000000000000" pitchFamily="34" charset="77"/>
                        </a:rPr>
                        <a:t>(NASCIO)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ts val="2799"/>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Euclid Circular A Regular Ita" panose="020B0504000000000000" pitchFamily="34" charset="77"/>
                        <a:ea typeface="+mn-ea"/>
                        <a:cs typeface="+mn-cs"/>
                      </a:endParaRPr>
                    </a:p>
                  </a:txBody>
                  <a:tcPr anchor="ctr">
                    <a:lnL w="19050" cap="flat" cmpd="sng" algn="ctr">
                      <a:solidFill>
                        <a:schemeClr val="bg1"/>
                      </a:solid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68706342"/>
                  </a:ext>
                </a:extLst>
              </a:tr>
              <a:tr h="664438">
                <a:tc>
                  <a:txBody>
                    <a:bodyPr/>
                    <a:lstStyle/>
                    <a:p>
                      <a:pPr algn="l"/>
                      <a:r>
                        <a:rPr lang="en-US" sz="2000" b="1" i="0" dirty="0">
                          <a:solidFill>
                            <a:schemeClr val="bg1"/>
                          </a:solidFill>
                          <a:latin typeface="Euclid Circular A Semibold Ita" panose="020B0504000000000000" pitchFamily="34" charset="77"/>
                        </a:rPr>
                        <a:t>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Align AI Initiatives to Strategic drivers for organization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ts val="2799"/>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Euclid Circular A Regular Ita" panose="020B0504000000000000" pitchFamily="34" charset="77"/>
                          <a:ea typeface="+mn-ea"/>
                          <a:cs typeface="+mn-cs"/>
                        </a:rPr>
                        <a:t>AI Strategy &amp; Roadmap </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83001627"/>
                  </a:ext>
                </a:extLst>
              </a:tr>
              <a:tr h="594212">
                <a:tc>
                  <a:txBody>
                    <a:bodyPr/>
                    <a:lstStyle/>
                    <a:p>
                      <a:pPr algn="l"/>
                      <a:r>
                        <a:rPr lang="en-US" sz="2000" b="1" i="0" dirty="0">
                          <a:solidFill>
                            <a:schemeClr val="bg1"/>
                          </a:solidFill>
                          <a:latin typeface="Euclid Circular A Semibold Ita" panose="020B0504000000000000" pitchFamily="34" charset="77"/>
                        </a:rPr>
                        <a:t>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Establish governance and oversight processes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r>
                        <a:rPr lang="en-US" sz="1800" b="0" i="0" dirty="0">
                          <a:solidFill>
                            <a:schemeClr val="bg1"/>
                          </a:solidFill>
                          <a:latin typeface="Euclid Circular A Regular Ita" panose="020B0504000000000000" pitchFamily="34" charset="77"/>
                        </a:rPr>
                        <a:t>NIST, WISP, AI Use Standard, AI Advisory Committee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703795799"/>
                  </a:ext>
                </a:extLst>
              </a:tr>
              <a:tr h="59628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spc="79" dirty="0">
                          <a:solidFill>
                            <a:schemeClr val="bg1"/>
                          </a:solidFill>
                          <a:latin typeface="Euclid Circular A Semibold Ita" panose="020B0504000000000000" pitchFamily="34" charset="77"/>
                        </a:rPr>
                        <a:t>3.</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i="0" spc="79" dirty="0">
                          <a:solidFill>
                            <a:schemeClr val="bg1"/>
                          </a:solidFill>
                          <a:latin typeface="Euclid Circular A Semibold Ita" panose="020B0504000000000000" pitchFamily="34" charset="77"/>
                        </a:rPr>
                        <a:t>Address data quality and sourcing</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Euclid Circular A Regular Ita" panose="020B0504000000000000" pitchFamily="34" charset="77"/>
                        </a:rPr>
                        <a:t>Data Governance, Performance Management, Data Classification &amp; Handling</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297303066"/>
                  </a:ext>
                </a:extLst>
              </a:tr>
              <a:tr h="617724">
                <a:tc>
                  <a:txBody>
                    <a:bodyPr/>
                    <a:lstStyle/>
                    <a:p>
                      <a:pPr algn="l"/>
                      <a:r>
                        <a:rPr lang="en-US" sz="2000" b="1" i="0" dirty="0">
                          <a:solidFill>
                            <a:schemeClr val="bg1"/>
                          </a:solidFill>
                          <a:latin typeface="Euclid Circular A Semibold Ita" panose="020B0504000000000000" pitchFamily="34" charset="77"/>
                        </a:rPr>
                        <a:t>4.</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Inventory and document existing applications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r>
                        <a:rPr lang="en-US" sz="1800" b="0" i="0" dirty="0">
                          <a:solidFill>
                            <a:schemeClr val="bg1"/>
                          </a:solidFill>
                          <a:latin typeface="Euclid Circular A Regular Ita" panose="020B0504000000000000" pitchFamily="34" charset="77"/>
                        </a:rPr>
                        <a:t>AI Services &amp; IT Service Catalog</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41303134"/>
                  </a:ext>
                </a:extLst>
              </a:tr>
              <a:tr h="617724">
                <a:tc>
                  <a:txBody>
                    <a:bodyPr/>
                    <a:lstStyle/>
                    <a:p>
                      <a:pPr algn="l"/>
                      <a:r>
                        <a:rPr lang="en-US" sz="2000" b="1" i="0" dirty="0">
                          <a:solidFill>
                            <a:schemeClr val="bg1"/>
                          </a:solidFill>
                          <a:latin typeface="Euclid Circular A Semibold Ita" panose="020B0504000000000000" pitchFamily="34" charset="77"/>
                        </a:rPr>
                        <a:t>5.</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Collaborate with stakeholders &amp; industry partners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r>
                        <a:rPr lang="en-US" sz="1800" b="0" i="0" dirty="0">
                          <a:solidFill>
                            <a:schemeClr val="bg1"/>
                          </a:solidFill>
                          <a:latin typeface="Euclid Circular A Regular Ita" panose="020B0504000000000000" pitchFamily="34" charset="77"/>
                        </a:rPr>
                        <a:t>CAISTO Role, AI Advisory Committee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829285644"/>
                  </a:ext>
                </a:extLst>
              </a:tr>
              <a:tr h="624147">
                <a:tc>
                  <a:txBody>
                    <a:bodyPr/>
                    <a:lstStyle/>
                    <a:p>
                      <a:pPr algn="l"/>
                      <a:r>
                        <a:rPr lang="en-US" sz="2000" b="1" i="0" dirty="0">
                          <a:solidFill>
                            <a:schemeClr val="bg1"/>
                          </a:solidFill>
                          <a:latin typeface="Euclid Circular A Semibold Ita" panose="020B0504000000000000" pitchFamily="34" charset="77"/>
                        </a:rPr>
                        <a:t>6.</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Address privacy and cyber risks of AI adoption</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Euclid Circular A Regular Ita" panose="020B0504000000000000" pitchFamily="34" charset="77"/>
                          <a:ea typeface="Roboto" panose="02000000000000000000" pitchFamily="2" charset="0"/>
                          <a:cs typeface="Roboto" panose="02000000000000000000" pitchFamily="2" charset="0"/>
                        </a:rPr>
                        <a:t>PSQ Process, Data Principles, AI Use Standard</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635224823"/>
                  </a:ext>
                </a:extLst>
              </a:tr>
              <a:tr h="537525">
                <a:tc>
                  <a:txBody>
                    <a:bodyPr/>
                    <a:lstStyle/>
                    <a:p>
                      <a:pPr algn="l"/>
                      <a:r>
                        <a:rPr lang="en-US" sz="2000" b="1" i="0" dirty="0">
                          <a:solidFill>
                            <a:schemeClr val="bg1"/>
                          </a:solidFill>
                          <a:latin typeface="Euclid Circular A Semibold Ita" panose="020B0504000000000000" pitchFamily="34" charset="77"/>
                        </a:rPr>
                        <a:t>7.</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Infrastructure and technology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Euclid Circular A Regular Ita" panose="020B0504000000000000" pitchFamily="34" charset="77"/>
                          <a:ea typeface="Roboto" panose="02000000000000000000" pitchFamily="2" charset="0"/>
                          <a:cs typeface="Roboto" panose="02000000000000000000" pitchFamily="2" charset="0"/>
                        </a:rPr>
                        <a:t>AI Strategy &amp; Roadmap, IT Roadmap, Cloud Strategy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475274594"/>
                  </a:ext>
                </a:extLst>
              </a:tr>
              <a:tr h="607082">
                <a:tc>
                  <a:txBody>
                    <a:bodyPr/>
                    <a:lstStyle/>
                    <a:p>
                      <a:pPr algn="l"/>
                      <a:r>
                        <a:rPr lang="en-US" sz="2000" b="1" i="0" dirty="0">
                          <a:solidFill>
                            <a:schemeClr val="bg1"/>
                          </a:solidFill>
                          <a:latin typeface="Euclid Circular A Semibold Ita" panose="020B0504000000000000" pitchFamily="34" charset="77"/>
                        </a:rPr>
                        <a:t>8.</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Identify potential use cases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Euclid Circular A Regular Ita" panose="020B0504000000000000" pitchFamily="34" charset="77"/>
                          <a:ea typeface="Roboto" panose="02000000000000000000" pitchFamily="2" charset="0"/>
                          <a:cs typeface="Roboto" panose="02000000000000000000" pitchFamily="2" charset="0"/>
                        </a:rPr>
                        <a:t>AI Advisory Committee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940828154"/>
                  </a:ext>
                </a:extLst>
              </a:tr>
              <a:tr h="529501">
                <a:tc>
                  <a:txBody>
                    <a:bodyPr/>
                    <a:lstStyle/>
                    <a:p>
                      <a:pPr algn="l"/>
                      <a:r>
                        <a:rPr lang="en-US" sz="2000" b="1" i="0" dirty="0">
                          <a:solidFill>
                            <a:schemeClr val="bg1"/>
                          </a:solidFill>
                          <a:latin typeface="Euclid Circular A Semibold Ita" panose="020B0504000000000000" pitchFamily="34" charset="77"/>
                        </a:rPr>
                        <a:t>9.</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Expand AI workforce expertise and training</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Euclid Circular A Regular Ita" panose="020B0504000000000000" pitchFamily="34" charset="77"/>
                          <a:ea typeface="Roboto" panose="02000000000000000000" pitchFamily="2" charset="0"/>
                          <a:cs typeface="Roboto" panose="02000000000000000000" pitchFamily="2" charset="0"/>
                        </a:rPr>
                        <a:t>Digital Course, Handout material, workshops, partner events</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21227601"/>
                  </a:ext>
                </a:extLst>
              </a:tr>
              <a:tr h="560005">
                <a:tc>
                  <a:txBody>
                    <a:bodyPr/>
                    <a:lstStyle/>
                    <a:p>
                      <a:pPr algn="l"/>
                      <a:r>
                        <a:rPr lang="en-US" sz="2000" b="1" i="0" dirty="0">
                          <a:solidFill>
                            <a:schemeClr val="bg1"/>
                          </a:solidFill>
                          <a:latin typeface="Euclid Circular A Semibold Ita" panose="020B0504000000000000" pitchFamily="34" charset="77"/>
                        </a:rPr>
                        <a:t>10.</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Create guidelines for responsible use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Euclid Circular A Regular Ita" panose="020B0504000000000000" pitchFamily="34" charset="77"/>
                          <a:ea typeface="Roboto" panose="02000000000000000000" pitchFamily="2" charset="0"/>
                          <a:cs typeface="Roboto" panose="02000000000000000000" pitchFamily="2" charset="0"/>
                        </a:rPr>
                        <a:t>AI Use Standard, Citation Guideline</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628011345"/>
                  </a:ext>
                </a:extLst>
              </a:tr>
              <a:tr h="640582">
                <a:tc>
                  <a:txBody>
                    <a:bodyPr/>
                    <a:lstStyle/>
                    <a:p>
                      <a:pPr algn="l"/>
                      <a:r>
                        <a:rPr lang="en-US" sz="2000" b="1" i="0" dirty="0">
                          <a:solidFill>
                            <a:schemeClr val="bg1"/>
                          </a:solidFill>
                          <a:latin typeface="Euclid Circular A Semibold Ita" panose="020B0504000000000000" pitchFamily="34" charset="77"/>
                        </a:rPr>
                        <a:t>11.</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Measure and communicate effectively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Euclid Circular A Regular Ita" panose="020B0504000000000000" pitchFamily="34" charset="77"/>
                          <a:ea typeface="Roboto" panose="02000000000000000000" pitchFamily="2" charset="0"/>
                          <a:cs typeface="Roboto" panose="02000000000000000000" pitchFamily="2" charset="0"/>
                        </a:rPr>
                        <a:t>Virtual Town Hall, SharePoint Site, Town Website, AI Strategy &amp; Roadmap</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63111037"/>
                  </a:ext>
                </a:extLst>
              </a:tr>
              <a:tr h="531850">
                <a:tc>
                  <a:txBody>
                    <a:bodyPr/>
                    <a:lstStyle/>
                    <a:p>
                      <a:pPr algn="l"/>
                      <a:r>
                        <a:rPr lang="en-US" sz="2000" b="1" i="0" dirty="0">
                          <a:solidFill>
                            <a:schemeClr val="bg1"/>
                          </a:solidFill>
                          <a:latin typeface="Euclid Circular A Semibold Ita" panose="020B0504000000000000" pitchFamily="34" charset="77"/>
                        </a:rPr>
                        <a:t>12.</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a:r>
                        <a:rPr lang="en-US" sz="2000" b="1" i="0" dirty="0">
                          <a:solidFill>
                            <a:schemeClr val="bg1"/>
                          </a:solidFill>
                          <a:latin typeface="Euclid Circular A Semibold Ita" panose="020B0504000000000000" pitchFamily="34" charset="77"/>
                        </a:rPr>
                        <a:t>Create acquisition and development</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chemeClr val="bg1"/>
                          </a:solidFill>
                          <a:latin typeface="Euclid Circular A Regular Ita" panose="020B0504000000000000" pitchFamily="34" charset="77"/>
                          <a:ea typeface="Roboto" panose="02000000000000000000" pitchFamily="2" charset="0"/>
                          <a:cs typeface="Roboto" panose="02000000000000000000" pitchFamily="2" charset="0"/>
                        </a:rPr>
                        <a:t>PSQ Process, SaaS/COTS strategy</a:t>
                      </a:r>
                    </a:p>
                  </a:txBody>
                  <a:tcPr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36099332"/>
                  </a:ext>
                </a:extLst>
              </a:tr>
            </a:tbl>
          </a:graphicData>
        </a:graphic>
      </p:graphicFrame>
      <p:cxnSp>
        <p:nvCxnSpPr>
          <p:cNvPr id="12" name="Straight Connector 11">
            <a:extLst>
              <a:ext uri="{FF2B5EF4-FFF2-40B4-BE49-F238E27FC236}">
                <a16:creationId xmlns:a16="http://schemas.microsoft.com/office/drawing/2014/main" id="{C534F9A7-AB30-0940-8172-B1009E5565EB}"/>
              </a:ext>
            </a:extLst>
          </p:cNvPr>
          <p:cNvCxnSpPr>
            <a:cxnSpLocks/>
          </p:cNvCxnSpPr>
          <p:nvPr/>
        </p:nvCxnSpPr>
        <p:spPr>
          <a:xfrm>
            <a:off x="1439411" y="1253494"/>
            <a:ext cx="4299291" cy="0"/>
          </a:xfrm>
          <a:prstGeom prst="line">
            <a:avLst/>
          </a:prstGeom>
          <a:ln>
            <a:solidFill>
              <a:srgbClr val="9DC5D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35742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DC5D0"/>
        </a:solidFill>
        <a:effectLst/>
      </p:bgPr>
    </p:bg>
    <p:spTree>
      <p:nvGrpSpPr>
        <p:cNvPr id="1" name=""/>
        <p:cNvGrpSpPr/>
        <p:nvPr/>
      </p:nvGrpSpPr>
      <p:grpSpPr>
        <a:xfrm>
          <a:off x="0" y="0"/>
          <a:ext cx="0" cy="0"/>
          <a:chOff x="0" y="0"/>
          <a:chExt cx="0" cy="0"/>
        </a:xfrm>
      </p:grpSpPr>
      <p:sp>
        <p:nvSpPr>
          <p:cNvPr id="10" name="Freeform 10"/>
          <p:cNvSpPr/>
          <p:nvPr/>
        </p:nvSpPr>
        <p:spPr>
          <a:xfrm rot="16200000">
            <a:off x="7431524" y="2717227"/>
            <a:ext cx="8592227" cy="5464901"/>
          </a:xfrm>
          <a:custGeom>
            <a:avLst/>
            <a:gdLst/>
            <a:ahLst/>
            <a:cxnLst/>
            <a:rect l="l" t="t" r="r" b="b"/>
            <a:pathLst>
              <a:path w="8592227" h="5864195">
                <a:moveTo>
                  <a:pt x="0" y="0"/>
                </a:moveTo>
                <a:lnTo>
                  <a:pt x="8592227" y="0"/>
                </a:lnTo>
                <a:lnTo>
                  <a:pt x="8592227" y="5864195"/>
                </a:lnTo>
                <a:lnTo>
                  <a:pt x="0" y="5864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3" name="TextBox 13"/>
          <p:cNvSpPr txBox="1"/>
          <p:nvPr/>
        </p:nvSpPr>
        <p:spPr>
          <a:xfrm>
            <a:off x="1073333" y="411879"/>
            <a:ext cx="6579492" cy="728213"/>
          </a:xfrm>
          <a:prstGeom prst="rect">
            <a:avLst/>
          </a:prstGeom>
        </p:spPr>
        <p:txBody>
          <a:bodyPr wrap="square" lIns="0" tIns="0" rIns="0" bIns="0" rtlCol="0" anchor="t">
            <a:spAutoFit/>
          </a:bodyPr>
          <a:lstStyle/>
          <a:p>
            <a:pPr>
              <a:lnSpc>
                <a:spcPts val="5821"/>
              </a:lnSpc>
            </a:pPr>
            <a:r>
              <a:rPr lang="en-US" sz="4157" dirty="0">
                <a:solidFill>
                  <a:srgbClr val="18212F"/>
                </a:solidFill>
                <a:latin typeface="Cerebri Bold"/>
              </a:rPr>
              <a:t>Generative AI Use Cases</a:t>
            </a:r>
          </a:p>
        </p:txBody>
      </p:sp>
      <p:cxnSp>
        <p:nvCxnSpPr>
          <p:cNvPr id="15" name="Straight Connector 14">
            <a:extLst>
              <a:ext uri="{FF2B5EF4-FFF2-40B4-BE49-F238E27FC236}">
                <a16:creationId xmlns:a16="http://schemas.microsoft.com/office/drawing/2014/main" id="{6B9E7C8F-E744-CF03-F594-AC084B0CE950}"/>
              </a:ext>
            </a:extLst>
          </p:cNvPr>
          <p:cNvCxnSpPr>
            <a:cxnSpLocks/>
          </p:cNvCxnSpPr>
          <p:nvPr/>
        </p:nvCxnSpPr>
        <p:spPr>
          <a:xfrm>
            <a:off x="1542098" y="1251114"/>
            <a:ext cx="5220928" cy="0"/>
          </a:xfrm>
          <a:prstGeom prst="line">
            <a:avLst/>
          </a:prstGeom>
          <a:ln>
            <a:solidFill>
              <a:srgbClr val="232E54"/>
            </a:solidFill>
          </a:ln>
        </p:spPr>
        <p:style>
          <a:lnRef idx="1">
            <a:schemeClr val="accent1"/>
          </a:lnRef>
          <a:fillRef idx="0">
            <a:schemeClr val="accent1"/>
          </a:fillRef>
          <a:effectRef idx="0">
            <a:schemeClr val="accent1"/>
          </a:effectRef>
          <a:fontRef idx="minor">
            <a:schemeClr val="tx1"/>
          </a:fontRef>
        </p:style>
      </p:cxnSp>
      <p:grpSp>
        <p:nvGrpSpPr>
          <p:cNvPr id="6" name="Group 3">
            <a:extLst>
              <a:ext uri="{FF2B5EF4-FFF2-40B4-BE49-F238E27FC236}">
                <a16:creationId xmlns:a16="http://schemas.microsoft.com/office/drawing/2014/main" id="{E5A95B3F-C82A-FE44-A8B6-31D4289E4A03}"/>
              </a:ext>
            </a:extLst>
          </p:cNvPr>
          <p:cNvGrpSpPr>
            <a:grpSpLocks noChangeAspect="1"/>
          </p:cNvGrpSpPr>
          <p:nvPr/>
        </p:nvGrpSpPr>
        <p:grpSpPr>
          <a:xfrm>
            <a:off x="12617437" y="1"/>
            <a:ext cx="5670563" cy="6794694"/>
            <a:chOff x="1193081" y="1724424"/>
            <a:chExt cx="7560750" cy="10547713"/>
          </a:xfrm>
        </p:grpSpPr>
        <p:pic>
          <p:nvPicPr>
            <p:cNvPr id="7" name="Picture 4">
              <a:extLst>
                <a:ext uri="{FF2B5EF4-FFF2-40B4-BE49-F238E27FC236}">
                  <a16:creationId xmlns:a16="http://schemas.microsoft.com/office/drawing/2014/main" id="{68F99CC6-5302-8542-B57A-06305A6A220A}"/>
                </a:ext>
              </a:extLst>
            </p:cNvPr>
            <p:cNvPicPr>
              <a:picLocks noChangeAspect="1"/>
            </p:cNvPicPr>
            <p:nvPr/>
          </p:nvPicPr>
          <p:blipFill>
            <a:blip r:embed="rId4"/>
            <a:srcRect l="28047" r="28047"/>
            <a:stretch>
              <a:fillRect/>
            </a:stretch>
          </p:blipFill>
          <p:spPr>
            <a:xfrm>
              <a:off x="1193081" y="1724424"/>
              <a:ext cx="7560750" cy="10547713"/>
            </a:xfrm>
            <a:prstGeom prst="rect">
              <a:avLst/>
            </a:prstGeom>
          </p:spPr>
        </p:pic>
      </p:grpSp>
      <p:sp>
        <p:nvSpPr>
          <p:cNvPr id="8" name="Freeform 7">
            <a:extLst>
              <a:ext uri="{FF2B5EF4-FFF2-40B4-BE49-F238E27FC236}">
                <a16:creationId xmlns:a16="http://schemas.microsoft.com/office/drawing/2014/main" id="{07C94BD0-CE14-4647-8D16-920DB91842D1}"/>
              </a:ext>
            </a:extLst>
          </p:cNvPr>
          <p:cNvSpPr>
            <a:spLocks noChangeAspect="1"/>
          </p:cNvSpPr>
          <p:nvPr/>
        </p:nvSpPr>
        <p:spPr>
          <a:xfrm>
            <a:off x="12617437" y="6794695"/>
            <a:ext cx="5670563" cy="3492305"/>
          </a:xfrm>
          <a:custGeom>
            <a:avLst/>
            <a:gdLst/>
            <a:ahLst/>
            <a:cxnLst/>
            <a:rect l="l" t="t" r="r" b="b"/>
            <a:pathLst>
              <a:path w="7459333" h="4974443">
                <a:moveTo>
                  <a:pt x="0" y="0"/>
                </a:moveTo>
                <a:lnTo>
                  <a:pt x="7459333" y="0"/>
                </a:lnTo>
                <a:lnTo>
                  <a:pt x="7459333" y="4974443"/>
                </a:lnTo>
                <a:lnTo>
                  <a:pt x="0" y="4974443"/>
                </a:lnTo>
                <a:lnTo>
                  <a:pt x="0" y="0"/>
                </a:lnTo>
                <a:close/>
              </a:path>
            </a:pathLst>
          </a:custGeom>
          <a:blipFill>
            <a:blip r:embed="rId5"/>
            <a:stretch>
              <a:fillRect/>
            </a:stretch>
          </a:blipFill>
        </p:spPr>
      </p:sp>
      <p:sp>
        <p:nvSpPr>
          <p:cNvPr id="9" name="Freeform 8">
            <a:extLst>
              <a:ext uri="{FF2B5EF4-FFF2-40B4-BE49-F238E27FC236}">
                <a16:creationId xmlns:a16="http://schemas.microsoft.com/office/drawing/2014/main" id="{6C9F95EB-4C3F-A049-B554-B04B31804D68}"/>
              </a:ext>
            </a:extLst>
          </p:cNvPr>
          <p:cNvSpPr>
            <a:spLocks noChangeAspect="1"/>
          </p:cNvSpPr>
          <p:nvPr/>
        </p:nvSpPr>
        <p:spPr>
          <a:xfrm>
            <a:off x="1099397" y="1990862"/>
            <a:ext cx="1233226" cy="823178"/>
          </a:xfrm>
          <a:custGeom>
            <a:avLst/>
            <a:gdLst/>
            <a:ahLst/>
            <a:cxnLst/>
            <a:rect l="l" t="t" r="r" b="b"/>
            <a:pathLst>
              <a:path w="1500460" h="1001557">
                <a:moveTo>
                  <a:pt x="0" y="0"/>
                </a:moveTo>
                <a:lnTo>
                  <a:pt x="1500461" y="0"/>
                </a:lnTo>
                <a:lnTo>
                  <a:pt x="1500461" y="1001558"/>
                </a:lnTo>
                <a:lnTo>
                  <a:pt x="0" y="1001558"/>
                </a:lnTo>
                <a:lnTo>
                  <a:pt x="0" y="0"/>
                </a:lnTo>
                <a:close/>
              </a:path>
            </a:pathLst>
          </a:custGeom>
          <a:blipFill>
            <a:blip r:embed="rId6">
              <a:duotone>
                <a:prstClr val="black"/>
                <a:schemeClr val="accent1">
                  <a:tint val="45000"/>
                  <a:satMod val="400000"/>
                </a:schemeClr>
              </a:duotone>
              <a:extLst>
                <a:ext uri="{96DAC541-7B7A-43D3-8B79-37D633B846F1}">
                  <asvg:svgBlip xmlns:asvg="http://schemas.microsoft.com/office/drawing/2016/SVG/main" r:embed="rId7"/>
                </a:ext>
              </a:extLst>
            </a:blip>
            <a:stretch>
              <a:fillRect/>
            </a:stretch>
          </a:blipFill>
        </p:spPr>
        <p:txBody>
          <a:bodyPr/>
          <a:lstStyle/>
          <a:p>
            <a:endParaRPr lang="en-US" dirty="0"/>
          </a:p>
        </p:txBody>
      </p:sp>
      <p:sp>
        <p:nvSpPr>
          <p:cNvPr id="11" name="Freeform 9">
            <a:extLst>
              <a:ext uri="{FF2B5EF4-FFF2-40B4-BE49-F238E27FC236}">
                <a16:creationId xmlns:a16="http://schemas.microsoft.com/office/drawing/2014/main" id="{CD77E64E-50DB-CD4C-8650-BFBD41B03A53}"/>
              </a:ext>
            </a:extLst>
          </p:cNvPr>
          <p:cNvSpPr>
            <a:spLocks noChangeAspect="1"/>
          </p:cNvSpPr>
          <p:nvPr/>
        </p:nvSpPr>
        <p:spPr>
          <a:xfrm>
            <a:off x="1233852" y="5449678"/>
            <a:ext cx="940634" cy="974329"/>
          </a:xfrm>
          <a:custGeom>
            <a:avLst/>
            <a:gdLst/>
            <a:ahLst/>
            <a:cxnLst/>
            <a:rect l="l" t="t" r="r" b="b"/>
            <a:pathLst>
              <a:path w="1144465" h="1185462">
                <a:moveTo>
                  <a:pt x="0" y="0"/>
                </a:moveTo>
                <a:lnTo>
                  <a:pt x="1144464" y="0"/>
                </a:lnTo>
                <a:lnTo>
                  <a:pt x="1144464" y="1185461"/>
                </a:lnTo>
                <a:lnTo>
                  <a:pt x="0" y="1185461"/>
                </a:lnTo>
                <a:lnTo>
                  <a:pt x="0" y="0"/>
                </a:lnTo>
                <a:close/>
              </a:path>
            </a:pathLst>
          </a:custGeom>
          <a:blipFill>
            <a:blip r:embed="rId8">
              <a:duotone>
                <a:prstClr val="black"/>
                <a:schemeClr val="accent1">
                  <a:tint val="45000"/>
                  <a:satMod val="400000"/>
                </a:schemeClr>
              </a:duotone>
              <a:extLst>
                <a:ext uri="{96DAC541-7B7A-43D3-8B79-37D633B846F1}">
                  <asvg:svgBlip xmlns:asvg="http://schemas.microsoft.com/office/drawing/2016/SVG/main" r:embed="rId9"/>
                </a:ext>
              </a:extLst>
            </a:blip>
            <a:stretch>
              <a:fillRect/>
            </a:stretch>
          </a:blipFill>
        </p:spPr>
      </p:sp>
      <p:sp>
        <p:nvSpPr>
          <p:cNvPr id="12" name="Freeform 10">
            <a:extLst>
              <a:ext uri="{FF2B5EF4-FFF2-40B4-BE49-F238E27FC236}">
                <a16:creationId xmlns:a16="http://schemas.microsoft.com/office/drawing/2014/main" id="{222F5F29-FCD9-8D45-AA98-FC5022F939EF}"/>
              </a:ext>
            </a:extLst>
          </p:cNvPr>
          <p:cNvSpPr>
            <a:spLocks noChangeAspect="1"/>
          </p:cNvSpPr>
          <p:nvPr/>
        </p:nvSpPr>
        <p:spPr>
          <a:xfrm>
            <a:off x="1230288" y="6999968"/>
            <a:ext cx="943565" cy="1008261"/>
          </a:xfrm>
          <a:custGeom>
            <a:avLst/>
            <a:gdLst/>
            <a:ahLst/>
            <a:cxnLst/>
            <a:rect l="l" t="t" r="r" b="b"/>
            <a:pathLst>
              <a:path w="1148030" h="1226746">
                <a:moveTo>
                  <a:pt x="0" y="0"/>
                </a:moveTo>
                <a:lnTo>
                  <a:pt x="1148029" y="0"/>
                </a:lnTo>
                <a:lnTo>
                  <a:pt x="1148029" y="1226746"/>
                </a:lnTo>
                <a:lnTo>
                  <a:pt x="0" y="1226746"/>
                </a:lnTo>
                <a:lnTo>
                  <a:pt x="0" y="0"/>
                </a:lnTo>
                <a:close/>
              </a:path>
            </a:pathLst>
          </a:custGeom>
          <a:blipFill>
            <a:blip r:embed="rId10">
              <a:duotone>
                <a:prstClr val="black"/>
                <a:schemeClr val="accent1">
                  <a:tint val="45000"/>
                  <a:satMod val="400000"/>
                </a:schemeClr>
              </a:duotone>
              <a:extLst>
                <a:ext uri="{96DAC541-7B7A-43D3-8B79-37D633B846F1}">
                  <asvg:svgBlip xmlns:asvg="http://schemas.microsoft.com/office/drawing/2016/SVG/main" r:embed="rId11"/>
                </a:ext>
              </a:extLst>
            </a:blip>
            <a:stretch>
              <a:fillRect/>
            </a:stretch>
          </a:blipFill>
        </p:spPr>
      </p:sp>
      <p:sp>
        <p:nvSpPr>
          <p:cNvPr id="16" name="Freeform 11">
            <a:extLst>
              <a:ext uri="{FF2B5EF4-FFF2-40B4-BE49-F238E27FC236}">
                <a16:creationId xmlns:a16="http://schemas.microsoft.com/office/drawing/2014/main" id="{BC5B2DD4-06A6-D944-9E3B-80ADCC6942EE}"/>
              </a:ext>
            </a:extLst>
          </p:cNvPr>
          <p:cNvSpPr>
            <a:spLocks noChangeAspect="1"/>
          </p:cNvSpPr>
          <p:nvPr/>
        </p:nvSpPr>
        <p:spPr>
          <a:xfrm>
            <a:off x="1308560" y="8613791"/>
            <a:ext cx="814901" cy="1049638"/>
          </a:xfrm>
          <a:custGeom>
            <a:avLst/>
            <a:gdLst/>
            <a:ahLst/>
            <a:cxnLst/>
            <a:rect l="l" t="t" r="r" b="b"/>
            <a:pathLst>
              <a:path w="991486" h="1277089">
                <a:moveTo>
                  <a:pt x="0" y="0"/>
                </a:moveTo>
                <a:lnTo>
                  <a:pt x="991485" y="0"/>
                </a:lnTo>
                <a:lnTo>
                  <a:pt x="991485" y="1277089"/>
                </a:lnTo>
                <a:lnTo>
                  <a:pt x="0" y="1277089"/>
                </a:lnTo>
                <a:lnTo>
                  <a:pt x="0" y="0"/>
                </a:lnTo>
                <a:close/>
              </a:path>
            </a:pathLst>
          </a:custGeom>
          <a:blipFill>
            <a:blip r:embed="rId12">
              <a:duotone>
                <a:prstClr val="black"/>
                <a:schemeClr val="accent1">
                  <a:tint val="45000"/>
                  <a:satMod val="400000"/>
                </a:schemeClr>
              </a:duotone>
              <a:extLst>
                <a:ext uri="{96DAC541-7B7A-43D3-8B79-37D633B846F1}">
                  <asvg:svgBlip xmlns:asvg="http://schemas.microsoft.com/office/drawing/2016/SVG/main" r:embed="rId13"/>
                </a:ext>
              </a:extLst>
            </a:blip>
            <a:stretch>
              <a:fillRect/>
            </a:stretch>
          </a:blipFill>
        </p:spPr>
      </p:sp>
      <p:sp>
        <p:nvSpPr>
          <p:cNvPr id="17" name="TextBox 12">
            <a:extLst>
              <a:ext uri="{FF2B5EF4-FFF2-40B4-BE49-F238E27FC236}">
                <a16:creationId xmlns:a16="http://schemas.microsoft.com/office/drawing/2014/main" id="{8A7FB578-58DB-F242-B3ED-A624968DD280}"/>
              </a:ext>
            </a:extLst>
          </p:cNvPr>
          <p:cNvSpPr txBox="1"/>
          <p:nvPr/>
        </p:nvSpPr>
        <p:spPr>
          <a:xfrm>
            <a:off x="2667894" y="1907512"/>
            <a:ext cx="5526074" cy="1174489"/>
          </a:xfrm>
          <a:prstGeom prst="rect">
            <a:avLst/>
          </a:prstGeom>
        </p:spPr>
        <p:txBody>
          <a:bodyPr lIns="0" tIns="0" rIns="0" bIns="0" rtlCol="0" anchor="t">
            <a:spAutoFit/>
          </a:bodyPr>
          <a:lstStyle/>
          <a:p>
            <a:pPr>
              <a:lnSpc>
                <a:spcPts val="3124"/>
              </a:lnSpc>
            </a:pPr>
            <a:r>
              <a:rPr lang="en-US" sz="2400" dirty="0">
                <a:solidFill>
                  <a:srgbClr val="131626"/>
                </a:solidFill>
                <a:latin typeface="Euclid Circular A Regular Ita" panose="020B0504000000000000" pitchFamily="34" charset="0"/>
              </a:rPr>
              <a:t>Creating PowerPoints, transcribing meeting notes, drafting email responses, etc. </a:t>
            </a:r>
          </a:p>
        </p:txBody>
      </p:sp>
      <p:sp>
        <p:nvSpPr>
          <p:cNvPr id="18" name="TextBox 13">
            <a:extLst>
              <a:ext uri="{FF2B5EF4-FFF2-40B4-BE49-F238E27FC236}">
                <a16:creationId xmlns:a16="http://schemas.microsoft.com/office/drawing/2014/main" id="{18301CF0-45AA-E14A-8870-1C2958B09FDC}"/>
              </a:ext>
            </a:extLst>
          </p:cNvPr>
          <p:cNvSpPr txBox="1"/>
          <p:nvPr/>
        </p:nvSpPr>
        <p:spPr>
          <a:xfrm>
            <a:off x="2637587" y="3912237"/>
            <a:ext cx="5526074" cy="776944"/>
          </a:xfrm>
          <a:prstGeom prst="rect">
            <a:avLst/>
          </a:prstGeom>
        </p:spPr>
        <p:txBody>
          <a:bodyPr lIns="0" tIns="0" rIns="0" bIns="0" rtlCol="0" anchor="t">
            <a:spAutoFit/>
          </a:bodyPr>
          <a:lstStyle/>
          <a:p>
            <a:pPr>
              <a:lnSpc>
                <a:spcPts val="3124"/>
              </a:lnSpc>
            </a:pPr>
            <a:r>
              <a:rPr lang="en-US" sz="2400" dirty="0">
                <a:solidFill>
                  <a:srgbClr val="131626"/>
                </a:solidFill>
                <a:latin typeface="Euclid Circular A Regular Ita" panose="020B0504000000000000" pitchFamily="34" charset="0"/>
              </a:rPr>
              <a:t>Augment job descriptions, interview questions, policies, etc.</a:t>
            </a:r>
          </a:p>
        </p:txBody>
      </p:sp>
      <p:sp>
        <p:nvSpPr>
          <p:cNvPr id="19" name="TextBox 14">
            <a:extLst>
              <a:ext uri="{FF2B5EF4-FFF2-40B4-BE49-F238E27FC236}">
                <a16:creationId xmlns:a16="http://schemas.microsoft.com/office/drawing/2014/main" id="{ED594817-1ECF-F243-8CC0-B1CAEDBEDDB3}"/>
              </a:ext>
            </a:extLst>
          </p:cNvPr>
          <p:cNvSpPr txBox="1"/>
          <p:nvPr/>
        </p:nvSpPr>
        <p:spPr>
          <a:xfrm>
            <a:off x="2637587" y="5639438"/>
            <a:ext cx="5526074" cy="776944"/>
          </a:xfrm>
          <a:prstGeom prst="rect">
            <a:avLst/>
          </a:prstGeom>
        </p:spPr>
        <p:txBody>
          <a:bodyPr lIns="0" tIns="0" rIns="0" bIns="0" rtlCol="0" anchor="t">
            <a:spAutoFit/>
          </a:bodyPr>
          <a:lstStyle/>
          <a:p>
            <a:pPr>
              <a:lnSpc>
                <a:spcPts val="3124"/>
              </a:lnSpc>
            </a:pPr>
            <a:r>
              <a:rPr lang="en-US" sz="2400" dirty="0">
                <a:solidFill>
                  <a:srgbClr val="131626"/>
                </a:solidFill>
                <a:latin typeface="Euclid Circular A Regular Ita" panose="020B0504000000000000" pitchFamily="34" charset="0"/>
              </a:rPr>
              <a:t>Briefing and response preparation for community issues</a:t>
            </a:r>
          </a:p>
        </p:txBody>
      </p:sp>
      <p:sp>
        <p:nvSpPr>
          <p:cNvPr id="20" name="TextBox 15">
            <a:extLst>
              <a:ext uri="{FF2B5EF4-FFF2-40B4-BE49-F238E27FC236}">
                <a16:creationId xmlns:a16="http://schemas.microsoft.com/office/drawing/2014/main" id="{81A5B595-B340-E543-8A71-40C5AE610461}"/>
              </a:ext>
            </a:extLst>
          </p:cNvPr>
          <p:cNvSpPr txBox="1"/>
          <p:nvPr/>
        </p:nvSpPr>
        <p:spPr>
          <a:xfrm>
            <a:off x="2637587" y="7166613"/>
            <a:ext cx="5526074" cy="770275"/>
          </a:xfrm>
          <a:prstGeom prst="rect">
            <a:avLst/>
          </a:prstGeom>
        </p:spPr>
        <p:txBody>
          <a:bodyPr lIns="0" tIns="0" rIns="0" bIns="0" rtlCol="0" anchor="t">
            <a:spAutoFit/>
          </a:bodyPr>
          <a:lstStyle/>
          <a:p>
            <a:pPr>
              <a:lnSpc>
                <a:spcPts val="3124"/>
              </a:lnSpc>
            </a:pPr>
            <a:r>
              <a:rPr lang="en-US" sz="2400" dirty="0">
                <a:solidFill>
                  <a:srgbClr val="131626"/>
                </a:solidFill>
                <a:latin typeface="Euclid Circular A Regular Ita" panose="020B0504000000000000" pitchFamily="34" charset="0"/>
              </a:rPr>
              <a:t>Pressure testing ideas and content created</a:t>
            </a:r>
          </a:p>
        </p:txBody>
      </p:sp>
      <p:sp>
        <p:nvSpPr>
          <p:cNvPr id="21" name="TextBox 16">
            <a:extLst>
              <a:ext uri="{FF2B5EF4-FFF2-40B4-BE49-F238E27FC236}">
                <a16:creationId xmlns:a16="http://schemas.microsoft.com/office/drawing/2014/main" id="{B872C62E-22F1-D94A-A8EE-86F075B2FA3F}"/>
              </a:ext>
            </a:extLst>
          </p:cNvPr>
          <p:cNvSpPr txBox="1"/>
          <p:nvPr/>
        </p:nvSpPr>
        <p:spPr>
          <a:xfrm>
            <a:off x="2637587" y="8610346"/>
            <a:ext cx="5526074" cy="1167820"/>
          </a:xfrm>
          <a:prstGeom prst="rect">
            <a:avLst/>
          </a:prstGeom>
        </p:spPr>
        <p:txBody>
          <a:bodyPr lIns="0" tIns="0" rIns="0" bIns="0" rtlCol="0" anchor="t">
            <a:spAutoFit/>
          </a:bodyPr>
          <a:lstStyle/>
          <a:p>
            <a:pPr>
              <a:lnSpc>
                <a:spcPts val="3124"/>
              </a:lnSpc>
            </a:pPr>
            <a:r>
              <a:rPr lang="en-US" sz="2400" dirty="0">
                <a:solidFill>
                  <a:srgbClr val="131626"/>
                </a:solidFill>
                <a:latin typeface="Euclid Circular A Regular Ita" panose="020B0504000000000000" pitchFamily="34" charset="0"/>
              </a:rPr>
              <a:t>Image and media creation for newsletters, flyers, and internal messaging</a:t>
            </a:r>
          </a:p>
        </p:txBody>
      </p:sp>
      <p:sp>
        <p:nvSpPr>
          <p:cNvPr id="22" name="Freeform 19">
            <a:extLst>
              <a:ext uri="{FF2B5EF4-FFF2-40B4-BE49-F238E27FC236}">
                <a16:creationId xmlns:a16="http://schemas.microsoft.com/office/drawing/2014/main" id="{F9DF17AA-9D27-3C48-9D2F-918A4321CAB8}"/>
              </a:ext>
            </a:extLst>
          </p:cNvPr>
          <p:cNvSpPr>
            <a:spLocks noChangeAspect="1"/>
          </p:cNvSpPr>
          <p:nvPr/>
        </p:nvSpPr>
        <p:spPr>
          <a:xfrm>
            <a:off x="1308560" y="3775833"/>
            <a:ext cx="730895" cy="958550"/>
          </a:xfrm>
          <a:custGeom>
            <a:avLst/>
            <a:gdLst/>
            <a:ahLst/>
            <a:cxnLst/>
            <a:rect l="l" t="t" r="r" b="b"/>
            <a:pathLst>
              <a:path w="889276" h="1166264">
                <a:moveTo>
                  <a:pt x="0" y="0"/>
                </a:moveTo>
                <a:lnTo>
                  <a:pt x="889276" y="0"/>
                </a:lnTo>
                <a:lnTo>
                  <a:pt x="889276" y="1166264"/>
                </a:lnTo>
                <a:lnTo>
                  <a:pt x="0" y="1166264"/>
                </a:lnTo>
                <a:lnTo>
                  <a:pt x="0" y="0"/>
                </a:lnTo>
                <a:close/>
              </a:path>
            </a:pathLst>
          </a:custGeom>
          <a:blipFill>
            <a:blip r:embed="rId14">
              <a:duotone>
                <a:prstClr val="black"/>
                <a:schemeClr val="tx2">
                  <a:tint val="45000"/>
                  <a:satMod val="400000"/>
                </a:schemeClr>
              </a:duotone>
              <a:extLst>
                <a:ext uri="{96DAC541-7B7A-43D3-8B79-37D633B846F1}">
                  <asvg:svgBlip xmlns:asvg="http://schemas.microsoft.com/office/drawing/2016/SVG/main" r:embed="rId15"/>
                </a:ext>
              </a:extLst>
            </a:blip>
            <a:stretch>
              <a:fillRect/>
            </a:stretch>
          </a:blipFill>
          <a:ln w="38100" cap="sq">
            <a:solidFill>
              <a:schemeClr val="accent1"/>
            </a:solidFill>
            <a:prstDash val="solid"/>
            <a:miter/>
          </a:ln>
        </p:spPr>
      </p:sp>
    </p:spTree>
    <p:extLst>
      <p:ext uri="{BB962C8B-B14F-4D97-AF65-F5344CB8AC3E}">
        <p14:creationId xmlns:p14="http://schemas.microsoft.com/office/powerpoint/2010/main" val="2326053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324070"/>
        </a:solidFill>
        <a:effectLst/>
      </p:bgPr>
    </p:bg>
    <p:spTree>
      <p:nvGrpSpPr>
        <p:cNvPr id="1" name=""/>
        <p:cNvGrpSpPr/>
        <p:nvPr/>
      </p:nvGrpSpPr>
      <p:grpSpPr>
        <a:xfrm>
          <a:off x="0" y="0"/>
          <a:ext cx="0" cy="0"/>
          <a:chOff x="0" y="0"/>
          <a:chExt cx="0" cy="0"/>
        </a:xfrm>
      </p:grpSpPr>
      <p:grpSp>
        <p:nvGrpSpPr>
          <p:cNvPr id="2" name="Group 2"/>
          <p:cNvGrpSpPr/>
          <p:nvPr/>
        </p:nvGrpSpPr>
        <p:grpSpPr>
          <a:xfrm>
            <a:off x="0" y="-235972"/>
            <a:ext cx="5592393" cy="10530762"/>
            <a:chOff x="0" y="-47625"/>
            <a:chExt cx="1092614" cy="2057447"/>
          </a:xfrm>
        </p:grpSpPr>
        <p:sp>
          <p:nvSpPr>
            <p:cNvPr id="3" name="Freeform 3"/>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232E54"/>
            </a:solidFill>
          </p:spPr>
          <p:txBody>
            <a:bodyPr/>
            <a:lstStyle/>
            <a:p>
              <a:endParaRPr lang="en-US"/>
            </a:p>
          </p:txBody>
        </p:sp>
        <p:sp>
          <p:nvSpPr>
            <p:cNvPr id="4" name="TextBox 4"/>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sp>
        <p:nvSpPr>
          <p:cNvPr id="21" name="Freeform 21"/>
          <p:cNvSpPr/>
          <p:nvPr/>
        </p:nvSpPr>
        <p:spPr>
          <a:xfrm>
            <a:off x="0" y="-1286564"/>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Title 1">
            <a:extLst>
              <a:ext uri="{FF2B5EF4-FFF2-40B4-BE49-F238E27FC236}">
                <a16:creationId xmlns:a16="http://schemas.microsoft.com/office/drawing/2014/main" id="{8C099399-9658-8138-FB7B-627A92D02855}"/>
              </a:ext>
            </a:extLst>
          </p:cNvPr>
          <p:cNvSpPr txBox="1">
            <a:spLocks/>
          </p:cNvSpPr>
          <p:nvPr/>
        </p:nvSpPr>
        <p:spPr>
          <a:xfrm>
            <a:off x="217587" y="3338619"/>
            <a:ext cx="4835676" cy="12390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bg1"/>
                </a:solidFill>
                <a:latin typeface="Cerebri Bold" panose="020B0604020202020204" charset="0"/>
              </a:rPr>
              <a:t>chat.openai.com</a:t>
            </a:r>
          </a:p>
        </p:txBody>
      </p:sp>
      <p:sp>
        <p:nvSpPr>
          <p:cNvPr id="32" name="TextBox 31">
            <a:extLst>
              <a:ext uri="{FF2B5EF4-FFF2-40B4-BE49-F238E27FC236}">
                <a16:creationId xmlns:a16="http://schemas.microsoft.com/office/drawing/2014/main" id="{64A483F5-8595-35BD-0344-2A7F2092437E}"/>
              </a:ext>
            </a:extLst>
          </p:cNvPr>
          <p:cNvSpPr txBox="1"/>
          <p:nvPr/>
        </p:nvSpPr>
        <p:spPr>
          <a:xfrm>
            <a:off x="217588" y="4821392"/>
            <a:ext cx="5374805" cy="5116691"/>
          </a:xfrm>
          <a:prstGeom prst="rect">
            <a:avLst/>
          </a:prstGeom>
        </p:spPr>
        <p:txBody>
          <a:bodyPr vert="horz" lIns="91440" tIns="45720" rIns="91440" bIns="45720" rtlCol="0" anchor="t">
            <a:normAutofit/>
          </a:bodyPr>
          <a:lstStyle/>
          <a:p>
            <a:pPr marL="457200" indent="-457200">
              <a:lnSpc>
                <a:spcPct val="90000"/>
              </a:lnSpc>
              <a:spcAft>
                <a:spcPts val="600"/>
              </a:spcAft>
              <a:buFont typeface="Arial" panose="020B0604020202020204" pitchFamily="34" charset="0"/>
              <a:buChar char="•"/>
            </a:pPr>
            <a:r>
              <a:rPr lang="en-US" sz="2800" dirty="0">
                <a:solidFill>
                  <a:schemeClr val="bg1"/>
                </a:solidFill>
              </a:rPr>
              <a:t>Free version, great for written content</a:t>
            </a:r>
          </a:p>
          <a:p>
            <a:pPr marL="457200" indent="-457200">
              <a:lnSpc>
                <a:spcPct val="90000"/>
              </a:lnSpc>
              <a:spcAft>
                <a:spcPts val="600"/>
              </a:spcAft>
              <a:buFont typeface="Arial" panose="020B0604020202020204" pitchFamily="34" charset="0"/>
              <a:buChar char="•"/>
            </a:pPr>
            <a:r>
              <a:rPr lang="en-US" sz="2800" dirty="0">
                <a:solidFill>
                  <a:schemeClr val="bg1"/>
                </a:solidFill>
              </a:rPr>
              <a:t>Pro: $20/month</a:t>
            </a:r>
          </a:p>
          <a:p>
            <a:pPr marL="914400" lvl="1" indent="-457200">
              <a:lnSpc>
                <a:spcPct val="90000"/>
              </a:lnSpc>
              <a:spcAft>
                <a:spcPts val="600"/>
              </a:spcAft>
              <a:buFont typeface="Arial" panose="020B0604020202020204" pitchFamily="34" charset="0"/>
              <a:buChar char="•"/>
            </a:pPr>
            <a:r>
              <a:rPr lang="en-US" sz="2800" dirty="0">
                <a:solidFill>
                  <a:schemeClr val="bg1"/>
                </a:solidFill>
              </a:rPr>
              <a:t>Upload Images, Data, Docs</a:t>
            </a:r>
          </a:p>
          <a:p>
            <a:pPr marL="914400" lvl="1" indent="-457200">
              <a:lnSpc>
                <a:spcPct val="90000"/>
              </a:lnSpc>
              <a:spcAft>
                <a:spcPts val="600"/>
              </a:spcAft>
              <a:buFont typeface="Arial" panose="020B0604020202020204" pitchFamily="34" charset="0"/>
              <a:buChar char="•"/>
            </a:pPr>
            <a:r>
              <a:rPr lang="en-US" sz="2800" dirty="0">
                <a:solidFill>
                  <a:schemeClr val="bg1"/>
                </a:solidFill>
              </a:rPr>
              <a:t>Use analysis, file upload, image creation in single conversations</a:t>
            </a:r>
          </a:p>
          <a:p>
            <a:pPr marL="914400" lvl="1" indent="-457200">
              <a:lnSpc>
                <a:spcPct val="90000"/>
              </a:lnSpc>
              <a:spcAft>
                <a:spcPts val="600"/>
              </a:spcAft>
              <a:buFont typeface="Arial" panose="020B0604020202020204" pitchFamily="34" charset="0"/>
              <a:buChar char="•"/>
            </a:pPr>
            <a:r>
              <a:rPr lang="en-US" sz="2800" dirty="0">
                <a:solidFill>
                  <a:schemeClr val="bg1"/>
                </a:solidFill>
              </a:rPr>
              <a:t>Connected to internet for real time information</a:t>
            </a:r>
          </a:p>
          <a:p>
            <a:pPr marL="457200" indent="-457200">
              <a:lnSpc>
                <a:spcPct val="90000"/>
              </a:lnSpc>
              <a:spcAft>
                <a:spcPts val="600"/>
              </a:spcAft>
              <a:buFont typeface="Arial" panose="020B0604020202020204" pitchFamily="34" charset="0"/>
              <a:buChar char="•"/>
            </a:pPr>
            <a:r>
              <a:rPr lang="en-US" sz="2800" dirty="0">
                <a:solidFill>
                  <a:schemeClr val="bg1"/>
                </a:solidFill>
              </a:rPr>
              <a:t>Not as good as Claude with longform written content</a:t>
            </a:r>
          </a:p>
        </p:txBody>
      </p:sp>
      <p:cxnSp>
        <p:nvCxnSpPr>
          <p:cNvPr id="34" name="Straight Connector 33">
            <a:extLst>
              <a:ext uri="{FF2B5EF4-FFF2-40B4-BE49-F238E27FC236}">
                <a16:creationId xmlns:a16="http://schemas.microsoft.com/office/drawing/2014/main" id="{4E85F733-DFFF-876C-1AEB-001A387174BC}"/>
              </a:ext>
            </a:extLst>
          </p:cNvPr>
          <p:cNvCxnSpPr>
            <a:cxnSpLocks/>
          </p:cNvCxnSpPr>
          <p:nvPr/>
        </p:nvCxnSpPr>
        <p:spPr>
          <a:xfrm>
            <a:off x="533270" y="4354657"/>
            <a:ext cx="3870288" cy="0"/>
          </a:xfrm>
          <a:prstGeom prst="line">
            <a:avLst/>
          </a:prstGeom>
          <a:ln>
            <a:solidFill>
              <a:srgbClr val="9DC5D0"/>
            </a:solidFill>
          </a:ln>
        </p:spPr>
        <p:style>
          <a:lnRef idx="1">
            <a:schemeClr val="accent1"/>
          </a:lnRef>
          <a:fillRef idx="0">
            <a:schemeClr val="accent1"/>
          </a:fillRef>
          <a:effectRef idx="0">
            <a:schemeClr val="accent1"/>
          </a:effectRef>
          <a:fontRef idx="minor">
            <a:schemeClr val="tx1"/>
          </a:fontRef>
        </p:style>
      </p:cxnSp>
      <p:pic>
        <p:nvPicPr>
          <p:cNvPr id="37" name="Picture 2" descr="QR Code">
            <a:extLst>
              <a:ext uri="{FF2B5EF4-FFF2-40B4-BE49-F238E27FC236}">
                <a16:creationId xmlns:a16="http://schemas.microsoft.com/office/drawing/2014/main" id="{73814B66-7F8C-124B-09C1-14C9DCB926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24" t="7653" r="7601" b="8255"/>
          <a:stretch/>
        </p:blipFill>
        <p:spPr bwMode="auto">
          <a:xfrm>
            <a:off x="9695775" y="1678045"/>
            <a:ext cx="6961662" cy="6946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44928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9DC5D0"/>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B82EBBF-165A-9F97-7594-3029DC71E39B}"/>
              </a:ext>
            </a:extLst>
          </p:cNvPr>
          <p:cNvGrpSpPr/>
          <p:nvPr/>
        </p:nvGrpSpPr>
        <p:grpSpPr>
          <a:xfrm>
            <a:off x="0" y="7"/>
            <a:ext cx="5592393" cy="10287000"/>
            <a:chOff x="0" y="0"/>
            <a:chExt cx="1092614" cy="2009822"/>
          </a:xfrm>
        </p:grpSpPr>
        <p:sp>
          <p:nvSpPr>
            <p:cNvPr id="3" name="Freeform 3">
              <a:extLst>
                <a:ext uri="{FF2B5EF4-FFF2-40B4-BE49-F238E27FC236}">
                  <a16:creationId xmlns:a16="http://schemas.microsoft.com/office/drawing/2014/main" id="{9295535A-7496-A94F-79F4-2BE49304B762}"/>
                </a:ext>
              </a:extLst>
            </p:cNvPr>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89B9C6"/>
            </a:solidFill>
          </p:spPr>
          <p:txBody>
            <a:bodyPr/>
            <a:lstStyle/>
            <a:p>
              <a:endParaRPr lang="en-US"/>
            </a:p>
          </p:txBody>
        </p:sp>
        <p:sp>
          <p:nvSpPr>
            <p:cNvPr id="4" name="TextBox 4">
              <a:extLst>
                <a:ext uri="{FF2B5EF4-FFF2-40B4-BE49-F238E27FC236}">
                  <a16:creationId xmlns:a16="http://schemas.microsoft.com/office/drawing/2014/main" id="{AB9BBF04-50AF-F30A-3E69-8ED5FBF91AA0}"/>
                </a:ext>
              </a:extLst>
            </p:cNvPr>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sp>
        <p:nvSpPr>
          <p:cNvPr id="5" name="Title 1">
            <a:extLst>
              <a:ext uri="{FF2B5EF4-FFF2-40B4-BE49-F238E27FC236}">
                <a16:creationId xmlns:a16="http://schemas.microsoft.com/office/drawing/2014/main" id="{4167E64B-E55E-6AA1-5973-7A6C458DA364}"/>
              </a:ext>
            </a:extLst>
          </p:cNvPr>
          <p:cNvSpPr txBox="1">
            <a:spLocks/>
          </p:cNvSpPr>
          <p:nvPr/>
        </p:nvSpPr>
        <p:spPr>
          <a:xfrm>
            <a:off x="217587" y="3663080"/>
            <a:ext cx="4835676" cy="12390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dirty="0">
                <a:latin typeface="Cerebri Bold" panose="020B0604020202020204" charset="0"/>
              </a:rPr>
              <a:t>www.claude.ai</a:t>
            </a:r>
          </a:p>
        </p:txBody>
      </p:sp>
      <p:sp>
        <p:nvSpPr>
          <p:cNvPr id="6" name="TextBox 5">
            <a:extLst>
              <a:ext uri="{FF2B5EF4-FFF2-40B4-BE49-F238E27FC236}">
                <a16:creationId xmlns:a16="http://schemas.microsoft.com/office/drawing/2014/main" id="{65A586DA-4E1C-95AD-944C-6344EA646326}"/>
              </a:ext>
            </a:extLst>
          </p:cNvPr>
          <p:cNvSpPr txBox="1"/>
          <p:nvPr/>
        </p:nvSpPr>
        <p:spPr>
          <a:xfrm>
            <a:off x="217588" y="4821392"/>
            <a:ext cx="5374805" cy="5116691"/>
          </a:xfrm>
          <a:prstGeom prst="rect">
            <a:avLst/>
          </a:prstGeom>
        </p:spPr>
        <p:txBody>
          <a:bodyPr vert="horz" lIns="91440" tIns="45720" rIns="91440" bIns="45720" rtlCol="0" anchor="t">
            <a:normAutofit/>
          </a:bodyPr>
          <a:lstStyle/>
          <a:p>
            <a:pPr marL="457200" indent="-457200">
              <a:lnSpc>
                <a:spcPct val="90000"/>
              </a:lnSpc>
              <a:spcAft>
                <a:spcPts val="600"/>
              </a:spcAft>
              <a:buFont typeface="Arial" panose="020B0604020202020204" pitchFamily="34" charset="0"/>
              <a:buChar char="•"/>
            </a:pPr>
            <a:r>
              <a:rPr lang="en-US" sz="3200" dirty="0"/>
              <a:t>Free to use</a:t>
            </a:r>
          </a:p>
          <a:p>
            <a:pPr marL="457200" indent="-457200">
              <a:lnSpc>
                <a:spcPct val="90000"/>
              </a:lnSpc>
              <a:spcAft>
                <a:spcPts val="600"/>
              </a:spcAft>
              <a:buFont typeface="Arial" panose="020B0604020202020204" pitchFamily="34" charset="0"/>
              <a:buChar char="•"/>
            </a:pPr>
            <a:r>
              <a:rPr lang="en-US" sz="3200" dirty="0"/>
              <a:t>Great for generating written content</a:t>
            </a:r>
          </a:p>
          <a:p>
            <a:pPr marL="457200" indent="-457200">
              <a:lnSpc>
                <a:spcPct val="90000"/>
              </a:lnSpc>
              <a:spcAft>
                <a:spcPts val="600"/>
              </a:spcAft>
              <a:buFont typeface="Arial" panose="020B0604020202020204" pitchFamily="34" charset="0"/>
              <a:buChar char="•"/>
            </a:pPr>
            <a:r>
              <a:rPr lang="en-US" sz="3200" dirty="0"/>
              <a:t>Ability to upload documents for analysis and editing</a:t>
            </a:r>
          </a:p>
          <a:p>
            <a:pPr marL="457200" indent="-457200">
              <a:lnSpc>
                <a:spcPct val="90000"/>
              </a:lnSpc>
              <a:spcAft>
                <a:spcPts val="600"/>
              </a:spcAft>
              <a:buFont typeface="Arial" panose="020B0604020202020204" pitchFamily="34" charset="0"/>
              <a:buChar char="•"/>
            </a:pPr>
            <a:r>
              <a:rPr lang="en-US" sz="3200" dirty="0"/>
              <a:t>Not connected to the internet for real-time information</a:t>
            </a:r>
          </a:p>
        </p:txBody>
      </p:sp>
      <p:cxnSp>
        <p:nvCxnSpPr>
          <p:cNvPr id="7" name="Straight Connector 6">
            <a:extLst>
              <a:ext uri="{FF2B5EF4-FFF2-40B4-BE49-F238E27FC236}">
                <a16:creationId xmlns:a16="http://schemas.microsoft.com/office/drawing/2014/main" id="{44B42E0E-B38C-B5B4-C2B3-515570527936}"/>
              </a:ext>
            </a:extLst>
          </p:cNvPr>
          <p:cNvCxnSpPr>
            <a:cxnSpLocks/>
          </p:cNvCxnSpPr>
          <p:nvPr/>
        </p:nvCxnSpPr>
        <p:spPr>
          <a:xfrm>
            <a:off x="533270" y="4691539"/>
            <a:ext cx="3870288" cy="0"/>
          </a:xfrm>
          <a:prstGeom prst="line">
            <a:avLst/>
          </a:prstGeom>
          <a:ln>
            <a:solidFill>
              <a:srgbClr val="232E54"/>
            </a:solidFill>
          </a:ln>
        </p:spPr>
        <p:style>
          <a:lnRef idx="1">
            <a:schemeClr val="accent1"/>
          </a:lnRef>
          <a:fillRef idx="0">
            <a:schemeClr val="accent1"/>
          </a:fillRef>
          <a:effectRef idx="0">
            <a:schemeClr val="accent1"/>
          </a:effectRef>
          <a:fontRef idx="minor">
            <a:schemeClr val="tx1"/>
          </a:fontRef>
        </p:style>
      </p:cxnSp>
      <p:sp>
        <p:nvSpPr>
          <p:cNvPr id="10" name="Freeform 10"/>
          <p:cNvSpPr/>
          <p:nvPr/>
        </p:nvSpPr>
        <p:spPr>
          <a:xfrm>
            <a:off x="-198067" y="-1419958"/>
            <a:ext cx="8592227" cy="5464901"/>
          </a:xfrm>
          <a:custGeom>
            <a:avLst/>
            <a:gdLst/>
            <a:ahLst/>
            <a:cxnLst/>
            <a:rect l="l" t="t" r="r" b="b"/>
            <a:pathLst>
              <a:path w="8592227" h="5864195">
                <a:moveTo>
                  <a:pt x="0" y="0"/>
                </a:moveTo>
                <a:lnTo>
                  <a:pt x="8592227" y="0"/>
                </a:lnTo>
                <a:lnTo>
                  <a:pt x="8592227" y="5864195"/>
                </a:lnTo>
                <a:lnTo>
                  <a:pt x="0" y="5864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pic>
        <p:nvPicPr>
          <p:cNvPr id="8" name="Picture 7" descr="A qr code on a white background">
            <a:extLst>
              <a:ext uri="{FF2B5EF4-FFF2-40B4-BE49-F238E27FC236}">
                <a16:creationId xmlns:a16="http://schemas.microsoft.com/office/drawing/2014/main" id="{9F46310C-CF42-A61B-597F-21AA42E83148}"/>
              </a:ext>
            </a:extLst>
          </p:cNvPr>
          <p:cNvPicPr>
            <a:picLocks noChangeAspect="1"/>
          </p:cNvPicPr>
          <p:nvPr/>
        </p:nvPicPr>
        <p:blipFill rotWithShape="1">
          <a:blip r:embed="rId4">
            <a:extLst>
              <a:ext uri="{28A0092B-C50C-407E-A947-70E740481C1C}">
                <a14:useLocalDpi xmlns:a14="http://schemas.microsoft.com/office/drawing/2010/main" val="0"/>
              </a:ext>
            </a:extLst>
          </a:blip>
          <a:srcRect l="7754" t="7477" r="7201" b="9034"/>
          <a:stretch/>
        </p:blipFill>
        <p:spPr>
          <a:xfrm>
            <a:off x="9144000" y="1516662"/>
            <a:ext cx="7388942" cy="7253675"/>
          </a:xfrm>
          <a:prstGeom prst="rect">
            <a:avLst/>
          </a:prstGeom>
        </p:spPr>
      </p:pic>
    </p:spTree>
    <p:extLst>
      <p:ext uri="{BB962C8B-B14F-4D97-AF65-F5344CB8AC3E}">
        <p14:creationId xmlns:p14="http://schemas.microsoft.com/office/powerpoint/2010/main" val="33163162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A426D"/>
        </a:solidFill>
        <a:effectLst/>
      </p:bgPr>
    </p:bg>
    <p:spTree>
      <p:nvGrpSpPr>
        <p:cNvPr id="1" name=""/>
        <p:cNvGrpSpPr/>
        <p:nvPr/>
      </p:nvGrpSpPr>
      <p:grpSpPr>
        <a:xfrm>
          <a:off x="0" y="0"/>
          <a:ext cx="0" cy="0"/>
          <a:chOff x="0" y="0"/>
          <a:chExt cx="0" cy="0"/>
        </a:xfrm>
      </p:grpSpPr>
      <p:grpSp>
        <p:nvGrpSpPr>
          <p:cNvPr id="28" name="Group 2">
            <a:extLst>
              <a:ext uri="{FF2B5EF4-FFF2-40B4-BE49-F238E27FC236}">
                <a16:creationId xmlns:a16="http://schemas.microsoft.com/office/drawing/2014/main" id="{7282E6D2-5F42-83AF-81FD-085E34DB48FF}"/>
              </a:ext>
            </a:extLst>
          </p:cNvPr>
          <p:cNvGrpSpPr/>
          <p:nvPr/>
        </p:nvGrpSpPr>
        <p:grpSpPr>
          <a:xfrm>
            <a:off x="12695607" y="0"/>
            <a:ext cx="5592393" cy="10287000"/>
            <a:chOff x="0" y="0"/>
            <a:chExt cx="1092614" cy="2009822"/>
          </a:xfrm>
        </p:grpSpPr>
        <p:sp>
          <p:nvSpPr>
            <p:cNvPr id="29" name="Freeform 3">
              <a:extLst>
                <a:ext uri="{FF2B5EF4-FFF2-40B4-BE49-F238E27FC236}">
                  <a16:creationId xmlns:a16="http://schemas.microsoft.com/office/drawing/2014/main" id="{97E46187-C11E-8078-62BA-3863FCF839F8}"/>
                </a:ext>
              </a:extLst>
            </p:cNvPr>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453254"/>
            </a:solidFill>
          </p:spPr>
          <p:txBody>
            <a:bodyPr/>
            <a:lstStyle/>
            <a:p>
              <a:endParaRPr lang="en-US"/>
            </a:p>
          </p:txBody>
        </p:sp>
        <p:sp>
          <p:nvSpPr>
            <p:cNvPr id="30" name="TextBox 4">
              <a:extLst>
                <a:ext uri="{FF2B5EF4-FFF2-40B4-BE49-F238E27FC236}">
                  <a16:creationId xmlns:a16="http://schemas.microsoft.com/office/drawing/2014/main" id="{C2839C3B-6FA7-43F2-A51E-E9B9D4721FD8}"/>
                </a:ext>
              </a:extLst>
            </p:cNvPr>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sp>
        <p:nvSpPr>
          <p:cNvPr id="6" name="TextBox 6"/>
          <p:cNvSpPr txBox="1"/>
          <p:nvPr/>
        </p:nvSpPr>
        <p:spPr>
          <a:xfrm>
            <a:off x="12842202" y="1874277"/>
            <a:ext cx="5374805" cy="705450"/>
          </a:xfrm>
          <a:prstGeom prst="rect">
            <a:avLst/>
          </a:prstGeom>
        </p:spPr>
        <p:txBody>
          <a:bodyPr wrap="square" lIns="0" tIns="0" rIns="0" bIns="0" rtlCol="0" anchor="t">
            <a:spAutoFit/>
          </a:bodyPr>
          <a:lstStyle/>
          <a:p>
            <a:pPr algn="ctr">
              <a:lnSpc>
                <a:spcPts val="5821"/>
              </a:lnSpc>
            </a:pPr>
            <a:r>
              <a:rPr lang="en-US" sz="4157" dirty="0">
                <a:solidFill>
                  <a:srgbClr val="FFFFFF"/>
                </a:solidFill>
                <a:latin typeface="Cerebri Bold"/>
              </a:rPr>
              <a:t>www.perplexity.ai</a:t>
            </a:r>
          </a:p>
        </p:txBody>
      </p:sp>
      <p:cxnSp>
        <p:nvCxnSpPr>
          <p:cNvPr id="21" name="Straight Connector 20">
            <a:extLst>
              <a:ext uri="{FF2B5EF4-FFF2-40B4-BE49-F238E27FC236}">
                <a16:creationId xmlns:a16="http://schemas.microsoft.com/office/drawing/2014/main" id="{3078EC42-939E-7E15-0E00-26268CF1F167}"/>
              </a:ext>
            </a:extLst>
          </p:cNvPr>
          <p:cNvCxnSpPr>
            <a:cxnSpLocks/>
          </p:cNvCxnSpPr>
          <p:nvPr/>
        </p:nvCxnSpPr>
        <p:spPr>
          <a:xfrm>
            <a:off x="13261116" y="2672099"/>
            <a:ext cx="4569672" cy="0"/>
          </a:xfrm>
          <a:prstGeom prst="line">
            <a:avLst/>
          </a:prstGeom>
          <a:ln>
            <a:solidFill>
              <a:srgbClr val="927FA2"/>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A0F1B332-52B9-0BCA-2BAB-05C12AB19FCA}"/>
              </a:ext>
            </a:extLst>
          </p:cNvPr>
          <p:cNvSpPr txBox="1"/>
          <p:nvPr/>
        </p:nvSpPr>
        <p:spPr>
          <a:xfrm>
            <a:off x="12797960" y="2961919"/>
            <a:ext cx="5374805" cy="5116691"/>
          </a:xfrm>
          <a:prstGeom prst="rect">
            <a:avLst/>
          </a:prstGeom>
        </p:spPr>
        <p:txBody>
          <a:bodyPr vert="horz" lIns="91440" tIns="45720" rIns="91440" bIns="45720" rtlCol="0" anchor="t">
            <a:normAutofit/>
          </a:bodyPr>
          <a:lstStyle/>
          <a:p>
            <a:pPr marL="457200" indent="-457200">
              <a:lnSpc>
                <a:spcPts val="2718"/>
              </a:lnSpc>
              <a:buFont typeface="Arial" panose="020B0604020202020204" pitchFamily="34" charset="0"/>
              <a:buChar char="•"/>
            </a:pPr>
            <a:r>
              <a:rPr lang="en-US" sz="2800" dirty="0">
                <a:solidFill>
                  <a:srgbClr val="FFFFFF"/>
                </a:solidFill>
                <a:latin typeface="Glacial Indifference"/>
              </a:rPr>
              <a:t>The ‘new google’</a:t>
            </a:r>
          </a:p>
          <a:p>
            <a:pPr marL="457200" indent="-457200">
              <a:lnSpc>
                <a:spcPts val="2718"/>
              </a:lnSpc>
              <a:buFont typeface="Arial" panose="020B0604020202020204" pitchFamily="34" charset="0"/>
              <a:buChar char="•"/>
            </a:pPr>
            <a:r>
              <a:rPr lang="en-US" sz="2800" dirty="0">
                <a:solidFill>
                  <a:srgbClr val="FFFFFF"/>
                </a:solidFill>
                <a:latin typeface="Glacial Indifference"/>
              </a:rPr>
              <a:t>Great research tool</a:t>
            </a:r>
          </a:p>
          <a:p>
            <a:pPr marL="457200" indent="-457200">
              <a:lnSpc>
                <a:spcPts val="2718"/>
              </a:lnSpc>
              <a:buFont typeface="Arial" panose="020B0604020202020204" pitchFamily="34" charset="0"/>
              <a:buChar char="•"/>
            </a:pPr>
            <a:r>
              <a:rPr lang="en-US" sz="2800" dirty="0">
                <a:solidFill>
                  <a:srgbClr val="FFFFFF"/>
                </a:solidFill>
                <a:latin typeface="Glacial Indifference"/>
              </a:rPr>
              <a:t>Sourced responses</a:t>
            </a:r>
          </a:p>
          <a:p>
            <a:pPr marL="457200" indent="-457200">
              <a:lnSpc>
                <a:spcPts val="2718"/>
              </a:lnSpc>
              <a:buFont typeface="Arial" panose="020B0604020202020204" pitchFamily="34" charset="0"/>
              <a:buChar char="•"/>
            </a:pPr>
            <a:r>
              <a:rPr lang="en-US" sz="2800" dirty="0">
                <a:solidFill>
                  <a:srgbClr val="FFFFFF"/>
                </a:solidFill>
                <a:latin typeface="Glacial Indifference"/>
              </a:rPr>
              <a:t>Pro: $20/</a:t>
            </a:r>
            <a:r>
              <a:rPr lang="en-US" sz="2800" dirty="0">
                <a:solidFill>
                  <a:srgbClr val="FFFFFF"/>
                </a:solidFill>
              </a:rPr>
              <a:t>month</a:t>
            </a:r>
          </a:p>
          <a:p>
            <a:pPr marL="914400" lvl="1" indent="-457200">
              <a:lnSpc>
                <a:spcPts val="2718"/>
              </a:lnSpc>
              <a:buFont typeface="Arial" panose="020B0604020202020204" pitchFamily="34" charset="0"/>
              <a:buChar char="•"/>
            </a:pPr>
            <a:r>
              <a:rPr lang="en-US" sz="2800" dirty="0">
                <a:solidFill>
                  <a:srgbClr val="FFFFFF"/>
                </a:solidFill>
                <a:latin typeface="Glacial Indifference"/>
              </a:rPr>
              <a:t>300 co-pilot searches/day</a:t>
            </a:r>
          </a:p>
          <a:p>
            <a:pPr marL="914400" lvl="1" indent="-457200">
              <a:lnSpc>
                <a:spcPts val="2718"/>
              </a:lnSpc>
              <a:buFont typeface="Arial" panose="020B0604020202020204" pitchFamily="34" charset="0"/>
              <a:buChar char="•"/>
            </a:pPr>
            <a:r>
              <a:rPr lang="en-US" sz="2800" dirty="0">
                <a:solidFill>
                  <a:srgbClr val="FFFFFF"/>
                </a:solidFill>
                <a:latin typeface="Glacial Indifference"/>
              </a:rPr>
              <a:t>Ability to toggle AI Models</a:t>
            </a:r>
          </a:p>
          <a:p>
            <a:pPr marL="457200" indent="-457200">
              <a:lnSpc>
                <a:spcPts val="2718"/>
              </a:lnSpc>
              <a:buFont typeface="Arial" panose="020B0604020202020204" pitchFamily="34" charset="0"/>
              <a:buChar char="•"/>
            </a:pPr>
            <a:r>
              <a:rPr lang="en-US" sz="2800" dirty="0">
                <a:solidFill>
                  <a:srgbClr val="FFFFFF"/>
                </a:solidFill>
                <a:latin typeface="Glacial Indifference"/>
              </a:rPr>
              <a:t>Not a content generator</a:t>
            </a:r>
          </a:p>
        </p:txBody>
      </p:sp>
      <p:pic>
        <p:nvPicPr>
          <p:cNvPr id="23" name="Picture 2">
            <a:extLst>
              <a:ext uri="{FF2B5EF4-FFF2-40B4-BE49-F238E27FC236}">
                <a16:creationId xmlns:a16="http://schemas.microsoft.com/office/drawing/2014/main" id="{BB7E2D75-E472-E2B4-9AF6-9087CA832A3C}"/>
              </a:ext>
            </a:extLst>
          </p:cNvPr>
          <p:cNvPicPr>
            <a:picLocks noChangeAspect="1" noChangeArrowheads="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4095" t="4774" r="4350" b="4216"/>
          <a:stretch/>
        </p:blipFill>
        <p:spPr bwMode="auto">
          <a:xfrm>
            <a:off x="2110399" y="1969504"/>
            <a:ext cx="6386050" cy="6347991"/>
          </a:xfrm>
          <a:prstGeom prst="rect">
            <a:avLst/>
          </a:prstGeom>
          <a:noFill/>
          <a:extLst>
            <a:ext uri="{909E8E84-426E-40DD-AFC4-6F175D3DCCD1}">
              <a14:hiddenFill xmlns:a14="http://schemas.microsoft.com/office/drawing/2010/main">
                <a:solidFill>
                  <a:srgbClr val="FFFFFF"/>
                </a:solidFill>
              </a14:hiddenFill>
            </a:ext>
          </a:extLst>
        </p:spPr>
      </p:pic>
      <p:sp>
        <p:nvSpPr>
          <p:cNvPr id="24" name="Freeform 2"/>
          <p:cNvSpPr/>
          <p:nvPr/>
        </p:nvSpPr>
        <p:spPr>
          <a:xfrm>
            <a:off x="9896168" y="5344344"/>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5908250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DC5D0"/>
        </a:solidFill>
        <a:effectLst/>
      </p:bgPr>
    </p:bg>
    <p:spTree>
      <p:nvGrpSpPr>
        <p:cNvPr id="1" name=""/>
        <p:cNvGrpSpPr/>
        <p:nvPr/>
      </p:nvGrpSpPr>
      <p:grpSpPr>
        <a:xfrm>
          <a:off x="0" y="0"/>
          <a:ext cx="0" cy="0"/>
          <a:chOff x="0" y="0"/>
          <a:chExt cx="0" cy="0"/>
        </a:xfrm>
      </p:grpSpPr>
      <p:grpSp>
        <p:nvGrpSpPr>
          <p:cNvPr id="2" name="Group 2"/>
          <p:cNvGrpSpPr/>
          <p:nvPr/>
        </p:nvGrpSpPr>
        <p:grpSpPr>
          <a:xfrm>
            <a:off x="4592924" y="3554601"/>
            <a:ext cx="4440912" cy="3862986"/>
            <a:chOff x="0" y="0"/>
            <a:chExt cx="867643" cy="754731"/>
          </a:xfrm>
        </p:grpSpPr>
        <p:sp>
          <p:nvSpPr>
            <p:cNvPr id="3" name="Freeform 3"/>
            <p:cNvSpPr/>
            <p:nvPr/>
          </p:nvSpPr>
          <p:spPr>
            <a:xfrm>
              <a:off x="0" y="0"/>
              <a:ext cx="867643" cy="754731"/>
            </a:xfrm>
            <a:custGeom>
              <a:avLst/>
              <a:gdLst/>
              <a:ahLst/>
              <a:cxnLst/>
              <a:rect l="l" t="t" r="r" b="b"/>
              <a:pathLst>
                <a:path w="867643" h="754731">
                  <a:moveTo>
                    <a:pt x="0" y="0"/>
                  </a:moveTo>
                  <a:lnTo>
                    <a:pt x="867643" y="0"/>
                  </a:lnTo>
                  <a:lnTo>
                    <a:pt x="867643" y="754731"/>
                  </a:lnTo>
                  <a:lnTo>
                    <a:pt x="0" y="754731"/>
                  </a:lnTo>
                  <a:close/>
                </a:path>
              </a:pathLst>
            </a:custGeom>
            <a:solidFill>
              <a:srgbClr val="E97145"/>
            </a:solidFill>
          </p:spPr>
          <p:txBody>
            <a:bodyPr/>
            <a:lstStyle/>
            <a:p>
              <a:endParaRPr lang="en-US"/>
            </a:p>
          </p:txBody>
        </p:sp>
        <p:sp>
          <p:nvSpPr>
            <p:cNvPr id="4" name="TextBox 4"/>
            <p:cNvSpPr txBox="1"/>
            <p:nvPr/>
          </p:nvSpPr>
          <p:spPr>
            <a:xfrm>
              <a:off x="0" y="-47625"/>
              <a:ext cx="867643" cy="802356"/>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13381988" y="3554601"/>
            <a:ext cx="4440912" cy="3862986"/>
            <a:chOff x="0" y="0"/>
            <a:chExt cx="867643" cy="754731"/>
          </a:xfrm>
        </p:grpSpPr>
        <p:sp>
          <p:nvSpPr>
            <p:cNvPr id="6" name="Freeform 6"/>
            <p:cNvSpPr/>
            <p:nvPr/>
          </p:nvSpPr>
          <p:spPr>
            <a:xfrm>
              <a:off x="0" y="0"/>
              <a:ext cx="867643" cy="754731"/>
            </a:xfrm>
            <a:custGeom>
              <a:avLst/>
              <a:gdLst/>
              <a:ahLst/>
              <a:cxnLst/>
              <a:rect l="l" t="t" r="r" b="b"/>
              <a:pathLst>
                <a:path w="867643" h="754731">
                  <a:moveTo>
                    <a:pt x="0" y="0"/>
                  </a:moveTo>
                  <a:lnTo>
                    <a:pt x="867643" y="0"/>
                  </a:lnTo>
                  <a:lnTo>
                    <a:pt x="867643" y="754731"/>
                  </a:lnTo>
                  <a:lnTo>
                    <a:pt x="0" y="754731"/>
                  </a:lnTo>
                  <a:close/>
                </a:path>
              </a:pathLst>
            </a:custGeom>
            <a:solidFill>
              <a:srgbClr val="927FA2"/>
            </a:solidFill>
          </p:spPr>
          <p:txBody>
            <a:bodyPr/>
            <a:lstStyle/>
            <a:p>
              <a:endParaRPr lang="en-US"/>
            </a:p>
          </p:txBody>
        </p:sp>
        <p:sp>
          <p:nvSpPr>
            <p:cNvPr id="7" name="TextBox 7"/>
            <p:cNvSpPr txBox="1"/>
            <p:nvPr/>
          </p:nvSpPr>
          <p:spPr>
            <a:xfrm>
              <a:off x="0" y="-47625"/>
              <a:ext cx="867643" cy="802356"/>
            </a:xfrm>
            <a:prstGeom prst="rect">
              <a:avLst/>
            </a:prstGeom>
          </p:spPr>
          <p:txBody>
            <a:bodyPr lIns="50800" tIns="50800" rIns="50800" bIns="50800" rtlCol="0" anchor="ctr"/>
            <a:lstStyle/>
            <a:p>
              <a:pPr algn="ctr">
                <a:lnSpc>
                  <a:spcPts val="3500"/>
                </a:lnSpc>
              </a:pPr>
              <a:endParaRPr/>
            </a:p>
          </p:txBody>
        </p:sp>
      </p:grpSp>
      <p:sp>
        <p:nvSpPr>
          <p:cNvPr id="8" name="TextBox 8"/>
          <p:cNvSpPr txBox="1"/>
          <p:nvPr/>
        </p:nvSpPr>
        <p:spPr>
          <a:xfrm>
            <a:off x="14621242" y="3974411"/>
            <a:ext cx="2368782" cy="874214"/>
          </a:xfrm>
          <a:prstGeom prst="rect">
            <a:avLst/>
          </a:prstGeom>
        </p:spPr>
        <p:txBody>
          <a:bodyPr lIns="0" tIns="0" rIns="0" bIns="0" rtlCol="0" anchor="t">
            <a:spAutoFit/>
          </a:bodyPr>
          <a:lstStyle/>
          <a:p>
            <a:pPr>
              <a:lnSpc>
                <a:spcPts val="3500"/>
              </a:lnSpc>
            </a:pPr>
            <a:r>
              <a:rPr lang="en-US" sz="2500">
                <a:solidFill>
                  <a:srgbClr val="232E54"/>
                </a:solidFill>
                <a:latin typeface="Cerebri Bold"/>
              </a:rPr>
              <a:t>INTERACTIVE DEMO</a:t>
            </a:r>
          </a:p>
        </p:txBody>
      </p:sp>
      <p:sp>
        <p:nvSpPr>
          <p:cNvPr id="9" name="TextBox 9"/>
          <p:cNvSpPr txBox="1"/>
          <p:nvPr/>
        </p:nvSpPr>
        <p:spPr>
          <a:xfrm>
            <a:off x="4675163" y="3589620"/>
            <a:ext cx="1157015" cy="1485109"/>
          </a:xfrm>
          <a:prstGeom prst="rect">
            <a:avLst/>
          </a:prstGeom>
        </p:spPr>
        <p:txBody>
          <a:bodyPr lIns="0" tIns="0" rIns="0" bIns="0" rtlCol="0" anchor="t">
            <a:spAutoFit/>
          </a:bodyPr>
          <a:lstStyle/>
          <a:p>
            <a:pPr>
              <a:lnSpc>
                <a:spcPts val="12118"/>
              </a:lnSpc>
            </a:pPr>
            <a:r>
              <a:rPr lang="en-US" sz="8656">
                <a:solidFill>
                  <a:srgbClr val="324070"/>
                </a:solidFill>
                <a:latin typeface="Garet Bold"/>
              </a:rPr>
              <a:t>2.</a:t>
            </a:r>
          </a:p>
        </p:txBody>
      </p:sp>
      <p:sp>
        <p:nvSpPr>
          <p:cNvPr id="10" name="TextBox 10"/>
          <p:cNvSpPr txBox="1"/>
          <p:nvPr/>
        </p:nvSpPr>
        <p:spPr>
          <a:xfrm>
            <a:off x="13464227" y="3589620"/>
            <a:ext cx="1157015" cy="1485109"/>
          </a:xfrm>
          <a:prstGeom prst="rect">
            <a:avLst/>
          </a:prstGeom>
        </p:spPr>
        <p:txBody>
          <a:bodyPr lIns="0" tIns="0" rIns="0" bIns="0" rtlCol="0" anchor="t">
            <a:spAutoFit/>
          </a:bodyPr>
          <a:lstStyle/>
          <a:p>
            <a:pPr>
              <a:lnSpc>
                <a:spcPts val="12118"/>
              </a:lnSpc>
            </a:pPr>
            <a:r>
              <a:rPr lang="en-US" sz="8656">
                <a:solidFill>
                  <a:srgbClr val="324070"/>
                </a:solidFill>
                <a:latin typeface="Garet Bold"/>
              </a:rPr>
              <a:t>4.</a:t>
            </a:r>
          </a:p>
        </p:txBody>
      </p:sp>
      <p:sp>
        <p:nvSpPr>
          <p:cNvPr id="11" name="AutoShape 11"/>
          <p:cNvSpPr/>
          <p:nvPr/>
        </p:nvSpPr>
        <p:spPr>
          <a:xfrm>
            <a:off x="762596" y="5027104"/>
            <a:ext cx="4870755" cy="0"/>
          </a:xfrm>
          <a:prstGeom prst="line">
            <a:avLst/>
          </a:prstGeom>
          <a:ln w="47625" cap="flat">
            <a:solidFill>
              <a:srgbClr val="B24E2A"/>
            </a:solidFill>
            <a:prstDash val="solid"/>
            <a:headEnd type="none" w="sm" len="sm"/>
            <a:tailEnd type="none" w="sm" len="sm"/>
          </a:ln>
        </p:spPr>
        <p:txBody>
          <a:bodyPr/>
          <a:lstStyle/>
          <a:p>
            <a:endParaRPr lang="en-US"/>
          </a:p>
        </p:txBody>
      </p:sp>
      <p:sp>
        <p:nvSpPr>
          <p:cNvPr id="12" name="AutoShape 12"/>
          <p:cNvSpPr/>
          <p:nvPr/>
        </p:nvSpPr>
        <p:spPr>
          <a:xfrm>
            <a:off x="9750487" y="5027104"/>
            <a:ext cx="4870755" cy="0"/>
          </a:xfrm>
          <a:prstGeom prst="line">
            <a:avLst/>
          </a:prstGeom>
          <a:ln w="47625" cap="flat">
            <a:solidFill>
              <a:srgbClr val="5A426D"/>
            </a:solidFill>
            <a:prstDash val="solid"/>
            <a:headEnd type="none" w="sm" len="sm"/>
            <a:tailEnd type="none" w="sm" len="sm"/>
          </a:ln>
        </p:spPr>
        <p:txBody>
          <a:bodyPr/>
          <a:lstStyle/>
          <a:p>
            <a:endParaRPr lang="en-US"/>
          </a:p>
        </p:txBody>
      </p:sp>
      <p:sp>
        <p:nvSpPr>
          <p:cNvPr id="13" name="TextBox 13"/>
          <p:cNvSpPr txBox="1"/>
          <p:nvPr/>
        </p:nvSpPr>
        <p:spPr>
          <a:xfrm>
            <a:off x="1622115" y="2323194"/>
            <a:ext cx="2751734" cy="874214"/>
          </a:xfrm>
          <a:prstGeom prst="rect">
            <a:avLst/>
          </a:prstGeom>
        </p:spPr>
        <p:txBody>
          <a:bodyPr wrap="square" lIns="0" tIns="0" rIns="0" bIns="0" rtlCol="0" anchor="t">
            <a:spAutoFit/>
          </a:bodyPr>
          <a:lstStyle/>
          <a:p>
            <a:pPr>
              <a:lnSpc>
                <a:spcPts val="3500"/>
              </a:lnSpc>
            </a:pPr>
            <a:r>
              <a:rPr lang="en-US" sz="2500">
                <a:solidFill>
                  <a:srgbClr val="232E54"/>
                </a:solidFill>
                <a:latin typeface="Cerebri Bold"/>
              </a:rPr>
              <a:t>INTRODUCTION OF SPEAKERS</a:t>
            </a:r>
          </a:p>
        </p:txBody>
      </p:sp>
      <p:sp>
        <p:nvSpPr>
          <p:cNvPr id="14" name="TextBox 14"/>
          <p:cNvSpPr txBox="1"/>
          <p:nvPr/>
        </p:nvSpPr>
        <p:spPr>
          <a:xfrm>
            <a:off x="10409926" y="2323194"/>
            <a:ext cx="2368782" cy="874214"/>
          </a:xfrm>
          <a:prstGeom prst="rect">
            <a:avLst/>
          </a:prstGeom>
        </p:spPr>
        <p:txBody>
          <a:bodyPr lIns="0" tIns="0" rIns="0" bIns="0" rtlCol="0" anchor="t">
            <a:spAutoFit/>
          </a:bodyPr>
          <a:lstStyle/>
          <a:p>
            <a:pPr>
              <a:lnSpc>
                <a:spcPts val="3500"/>
              </a:lnSpc>
            </a:pPr>
            <a:r>
              <a:rPr lang="en-US" sz="2500">
                <a:solidFill>
                  <a:srgbClr val="232E54"/>
                </a:solidFill>
                <a:latin typeface="Cerebri Bold"/>
              </a:rPr>
              <a:t>OVERVIEW IN GILBERT</a:t>
            </a:r>
          </a:p>
        </p:txBody>
      </p:sp>
      <p:sp>
        <p:nvSpPr>
          <p:cNvPr id="15" name="TextBox 15"/>
          <p:cNvSpPr txBox="1"/>
          <p:nvPr/>
        </p:nvSpPr>
        <p:spPr>
          <a:xfrm>
            <a:off x="5832177" y="3974411"/>
            <a:ext cx="2920951" cy="874214"/>
          </a:xfrm>
          <a:prstGeom prst="rect">
            <a:avLst/>
          </a:prstGeom>
        </p:spPr>
        <p:txBody>
          <a:bodyPr wrap="square" lIns="0" tIns="0" rIns="0" bIns="0" rtlCol="0" anchor="t">
            <a:spAutoFit/>
          </a:bodyPr>
          <a:lstStyle/>
          <a:p>
            <a:pPr>
              <a:lnSpc>
                <a:spcPts val="3500"/>
              </a:lnSpc>
            </a:pPr>
            <a:r>
              <a:rPr lang="en-US" sz="2500">
                <a:solidFill>
                  <a:srgbClr val="232E54"/>
                </a:solidFill>
                <a:latin typeface="Cerebri Bold"/>
              </a:rPr>
              <a:t>OVERVIEW IN MARICOPA</a:t>
            </a:r>
          </a:p>
        </p:txBody>
      </p:sp>
      <p:sp>
        <p:nvSpPr>
          <p:cNvPr id="16" name="TextBox 16"/>
          <p:cNvSpPr txBox="1"/>
          <p:nvPr/>
        </p:nvSpPr>
        <p:spPr>
          <a:xfrm>
            <a:off x="465100" y="1938403"/>
            <a:ext cx="1157015" cy="1485109"/>
          </a:xfrm>
          <a:prstGeom prst="rect">
            <a:avLst/>
          </a:prstGeom>
        </p:spPr>
        <p:txBody>
          <a:bodyPr lIns="0" tIns="0" rIns="0" bIns="0" rtlCol="0" anchor="t">
            <a:spAutoFit/>
          </a:bodyPr>
          <a:lstStyle/>
          <a:p>
            <a:pPr>
              <a:lnSpc>
                <a:spcPts val="12118"/>
              </a:lnSpc>
            </a:pPr>
            <a:r>
              <a:rPr lang="en-US" sz="8656">
                <a:solidFill>
                  <a:srgbClr val="324070"/>
                </a:solidFill>
                <a:latin typeface="Garet Bold"/>
              </a:rPr>
              <a:t>1.</a:t>
            </a:r>
          </a:p>
        </p:txBody>
      </p:sp>
      <p:sp>
        <p:nvSpPr>
          <p:cNvPr id="17" name="TextBox 17"/>
          <p:cNvSpPr txBox="1"/>
          <p:nvPr/>
        </p:nvSpPr>
        <p:spPr>
          <a:xfrm>
            <a:off x="9252911" y="1938403"/>
            <a:ext cx="1157015" cy="1485109"/>
          </a:xfrm>
          <a:prstGeom prst="rect">
            <a:avLst/>
          </a:prstGeom>
        </p:spPr>
        <p:txBody>
          <a:bodyPr lIns="0" tIns="0" rIns="0" bIns="0" rtlCol="0" anchor="t">
            <a:spAutoFit/>
          </a:bodyPr>
          <a:lstStyle/>
          <a:p>
            <a:pPr>
              <a:lnSpc>
                <a:spcPts val="12118"/>
              </a:lnSpc>
            </a:pPr>
            <a:r>
              <a:rPr lang="en-US" sz="8656">
                <a:solidFill>
                  <a:srgbClr val="324070"/>
                </a:solidFill>
                <a:latin typeface="Garet Bold"/>
              </a:rPr>
              <a:t>3.</a:t>
            </a:r>
          </a:p>
        </p:txBody>
      </p:sp>
      <p:sp>
        <p:nvSpPr>
          <p:cNvPr id="18" name="TextBox 18"/>
          <p:cNvSpPr txBox="1"/>
          <p:nvPr/>
        </p:nvSpPr>
        <p:spPr>
          <a:xfrm>
            <a:off x="1622115" y="3516501"/>
            <a:ext cx="2838712" cy="618759"/>
          </a:xfrm>
          <a:prstGeom prst="rect">
            <a:avLst/>
          </a:prstGeom>
        </p:spPr>
        <p:txBody>
          <a:bodyPr lIns="0" tIns="0" rIns="0" bIns="0" rtlCol="0" anchor="t">
            <a:spAutoFit/>
          </a:bodyPr>
          <a:lstStyle/>
          <a:p>
            <a:pPr>
              <a:lnSpc>
                <a:spcPts val="2520"/>
              </a:lnSpc>
            </a:pPr>
            <a:r>
              <a:rPr lang="en-US" sz="1800" dirty="0">
                <a:solidFill>
                  <a:srgbClr val="232E54"/>
                </a:solidFill>
                <a:latin typeface="Glacial Indifference"/>
              </a:rPr>
              <a:t>Micah and Eugene to share background and experience. </a:t>
            </a:r>
          </a:p>
        </p:txBody>
      </p:sp>
      <p:sp>
        <p:nvSpPr>
          <p:cNvPr id="19" name="TextBox 19"/>
          <p:cNvSpPr txBox="1"/>
          <p:nvPr/>
        </p:nvSpPr>
        <p:spPr>
          <a:xfrm>
            <a:off x="10409926" y="3516501"/>
            <a:ext cx="2838712" cy="939360"/>
          </a:xfrm>
          <a:prstGeom prst="rect">
            <a:avLst/>
          </a:prstGeom>
        </p:spPr>
        <p:txBody>
          <a:bodyPr lIns="0" tIns="0" rIns="0" bIns="0" rtlCol="0" anchor="t">
            <a:spAutoFit/>
          </a:bodyPr>
          <a:lstStyle/>
          <a:p>
            <a:pPr>
              <a:lnSpc>
                <a:spcPts val="2520"/>
              </a:lnSpc>
            </a:pPr>
            <a:r>
              <a:rPr lang="en-US" sz="1800" dirty="0">
                <a:solidFill>
                  <a:srgbClr val="232E54"/>
                </a:solidFill>
                <a:latin typeface="Glacial Indifference"/>
              </a:rPr>
              <a:t>Leveraging structure and framework with a human-centric approach. </a:t>
            </a:r>
          </a:p>
        </p:txBody>
      </p:sp>
      <p:sp>
        <p:nvSpPr>
          <p:cNvPr id="20" name="TextBox 20"/>
          <p:cNvSpPr txBox="1"/>
          <p:nvPr/>
        </p:nvSpPr>
        <p:spPr>
          <a:xfrm>
            <a:off x="5832176" y="5312853"/>
            <a:ext cx="2838712" cy="618759"/>
          </a:xfrm>
          <a:prstGeom prst="rect">
            <a:avLst/>
          </a:prstGeom>
        </p:spPr>
        <p:txBody>
          <a:bodyPr lIns="0" tIns="0" rIns="0" bIns="0" rtlCol="0" anchor="t">
            <a:spAutoFit/>
          </a:bodyPr>
          <a:lstStyle/>
          <a:p>
            <a:pPr>
              <a:lnSpc>
                <a:spcPts val="2520"/>
              </a:lnSpc>
            </a:pPr>
            <a:r>
              <a:rPr lang="en-US" sz="1800" dirty="0">
                <a:solidFill>
                  <a:srgbClr val="232E54"/>
                </a:solidFill>
                <a:latin typeface="Glacial Indifference"/>
              </a:rPr>
              <a:t>A framework for an organic implementation model</a:t>
            </a:r>
          </a:p>
        </p:txBody>
      </p:sp>
      <p:sp>
        <p:nvSpPr>
          <p:cNvPr id="21" name="TextBox 21"/>
          <p:cNvSpPr txBox="1"/>
          <p:nvPr/>
        </p:nvSpPr>
        <p:spPr>
          <a:xfrm>
            <a:off x="14621242" y="5167718"/>
            <a:ext cx="2838712" cy="939360"/>
          </a:xfrm>
          <a:prstGeom prst="rect">
            <a:avLst/>
          </a:prstGeom>
        </p:spPr>
        <p:txBody>
          <a:bodyPr lIns="0" tIns="0" rIns="0" bIns="0" rtlCol="0" anchor="t">
            <a:spAutoFit/>
          </a:bodyPr>
          <a:lstStyle/>
          <a:p>
            <a:pPr>
              <a:lnSpc>
                <a:spcPts val="2520"/>
              </a:lnSpc>
            </a:pPr>
            <a:r>
              <a:rPr lang="en-US" sz="1800" dirty="0">
                <a:solidFill>
                  <a:srgbClr val="232E54"/>
                </a:solidFill>
                <a:latin typeface="Glacial Indifference"/>
              </a:rPr>
              <a:t>Prompt exercise with tools such as Chat GPT, Bing Chat, and several others </a:t>
            </a:r>
          </a:p>
        </p:txBody>
      </p:sp>
      <p:sp>
        <p:nvSpPr>
          <p:cNvPr id="22" name="TextBox 22"/>
          <p:cNvSpPr txBox="1"/>
          <p:nvPr/>
        </p:nvSpPr>
        <p:spPr>
          <a:xfrm>
            <a:off x="392525" y="8528128"/>
            <a:ext cx="9722291" cy="1317469"/>
          </a:xfrm>
          <a:prstGeom prst="rect">
            <a:avLst/>
          </a:prstGeom>
        </p:spPr>
        <p:txBody>
          <a:bodyPr lIns="0" tIns="0" rIns="0" bIns="0" rtlCol="0" anchor="t">
            <a:spAutoFit/>
          </a:bodyPr>
          <a:lstStyle/>
          <a:p>
            <a:pPr>
              <a:lnSpc>
                <a:spcPts val="10858"/>
              </a:lnSpc>
            </a:pPr>
            <a:r>
              <a:rPr lang="en-US" sz="7756">
                <a:solidFill>
                  <a:srgbClr val="324070"/>
                </a:solidFill>
                <a:latin typeface="Cerebri Bold"/>
              </a:rPr>
              <a:t>Table of contents</a:t>
            </a:r>
          </a:p>
        </p:txBody>
      </p:sp>
      <p:sp>
        <p:nvSpPr>
          <p:cNvPr id="23" name="Freeform 23"/>
          <p:cNvSpPr/>
          <p:nvPr/>
        </p:nvSpPr>
        <p:spPr>
          <a:xfrm>
            <a:off x="7502403" y="5265229"/>
            <a:ext cx="6206333" cy="7650333"/>
          </a:xfrm>
          <a:custGeom>
            <a:avLst/>
            <a:gdLst/>
            <a:ahLst/>
            <a:cxnLst/>
            <a:rect l="l" t="t" r="r" b="b"/>
            <a:pathLst>
              <a:path w="6206333" h="7650333">
                <a:moveTo>
                  <a:pt x="0" y="0"/>
                </a:moveTo>
                <a:lnTo>
                  <a:pt x="6206333" y="0"/>
                </a:lnTo>
                <a:lnTo>
                  <a:pt x="6206333" y="7650334"/>
                </a:lnTo>
                <a:lnTo>
                  <a:pt x="0" y="7650334"/>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9DC5D0"/>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3B82EBBF-165A-9F97-7594-3029DC71E39B}"/>
              </a:ext>
            </a:extLst>
          </p:cNvPr>
          <p:cNvGrpSpPr/>
          <p:nvPr/>
        </p:nvGrpSpPr>
        <p:grpSpPr>
          <a:xfrm>
            <a:off x="0" y="7"/>
            <a:ext cx="5592393" cy="10287000"/>
            <a:chOff x="0" y="0"/>
            <a:chExt cx="1092614" cy="2009822"/>
          </a:xfrm>
        </p:grpSpPr>
        <p:sp>
          <p:nvSpPr>
            <p:cNvPr id="3" name="Freeform 3">
              <a:extLst>
                <a:ext uri="{FF2B5EF4-FFF2-40B4-BE49-F238E27FC236}">
                  <a16:creationId xmlns:a16="http://schemas.microsoft.com/office/drawing/2014/main" id="{9295535A-7496-A94F-79F4-2BE49304B762}"/>
                </a:ext>
              </a:extLst>
            </p:cNvPr>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89B9C6"/>
            </a:solidFill>
          </p:spPr>
          <p:txBody>
            <a:bodyPr/>
            <a:lstStyle/>
            <a:p>
              <a:endParaRPr lang="en-US"/>
            </a:p>
          </p:txBody>
        </p:sp>
        <p:sp>
          <p:nvSpPr>
            <p:cNvPr id="4" name="TextBox 4">
              <a:extLst>
                <a:ext uri="{FF2B5EF4-FFF2-40B4-BE49-F238E27FC236}">
                  <a16:creationId xmlns:a16="http://schemas.microsoft.com/office/drawing/2014/main" id="{AB9BBF04-50AF-F30A-3E69-8ED5FBF91AA0}"/>
                </a:ext>
              </a:extLst>
            </p:cNvPr>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cxnSp>
        <p:nvCxnSpPr>
          <p:cNvPr id="7" name="Straight Connector 6">
            <a:extLst>
              <a:ext uri="{FF2B5EF4-FFF2-40B4-BE49-F238E27FC236}">
                <a16:creationId xmlns:a16="http://schemas.microsoft.com/office/drawing/2014/main" id="{44B42E0E-B38C-B5B4-C2B3-515570527936}"/>
              </a:ext>
            </a:extLst>
          </p:cNvPr>
          <p:cNvCxnSpPr>
            <a:cxnSpLocks/>
          </p:cNvCxnSpPr>
          <p:nvPr/>
        </p:nvCxnSpPr>
        <p:spPr>
          <a:xfrm>
            <a:off x="533270" y="5150743"/>
            <a:ext cx="3870288" cy="0"/>
          </a:xfrm>
          <a:prstGeom prst="line">
            <a:avLst/>
          </a:prstGeom>
          <a:ln>
            <a:solidFill>
              <a:srgbClr val="232E54"/>
            </a:solidFill>
          </a:ln>
        </p:spPr>
        <p:style>
          <a:lnRef idx="1">
            <a:schemeClr val="accent1"/>
          </a:lnRef>
          <a:fillRef idx="0">
            <a:schemeClr val="accent1"/>
          </a:fillRef>
          <a:effectRef idx="0">
            <a:schemeClr val="accent1"/>
          </a:effectRef>
          <a:fontRef idx="minor">
            <a:schemeClr val="tx1"/>
          </a:fontRef>
        </p:style>
      </p:cxnSp>
      <p:sp>
        <p:nvSpPr>
          <p:cNvPr id="10" name="Freeform 10"/>
          <p:cNvSpPr/>
          <p:nvPr/>
        </p:nvSpPr>
        <p:spPr>
          <a:xfrm>
            <a:off x="-198067" y="-1419958"/>
            <a:ext cx="8592227" cy="5464901"/>
          </a:xfrm>
          <a:custGeom>
            <a:avLst/>
            <a:gdLst/>
            <a:ahLst/>
            <a:cxnLst/>
            <a:rect l="l" t="t" r="r" b="b"/>
            <a:pathLst>
              <a:path w="8592227" h="5864195">
                <a:moveTo>
                  <a:pt x="0" y="0"/>
                </a:moveTo>
                <a:lnTo>
                  <a:pt x="8592227" y="0"/>
                </a:lnTo>
                <a:lnTo>
                  <a:pt x="8592227" y="5864195"/>
                </a:lnTo>
                <a:lnTo>
                  <a:pt x="0" y="5864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itle 1">
            <a:extLst>
              <a:ext uri="{FF2B5EF4-FFF2-40B4-BE49-F238E27FC236}">
                <a16:creationId xmlns:a16="http://schemas.microsoft.com/office/drawing/2014/main" id="{E0827F99-C654-514B-A45E-CB2FE9FFAC08}"/>
              </a:ext>
            </a:extLst>
          </p:cNvPr>
          <p:cNvSpPr txBox="1">
            <a:spLocks/>
          </p:cNvSpPr>
          <p:nvPr/>
        </p:nvSpPr>
        <p:spPr>
          <a:xfrm>
            <a:off x="-351559" y="4121231"/>
            <a:ext cx="6295508" cy="12390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dirty="0">
                <a:latin typeface="Cerebri Bold" panose="020B0604020202020204" charset="0"/>
              </a:rPr>
              <a:t>Copilot with Bing Chat</a:t>
            </a:r>
          </a:p>
        </p:txBody>
      </p:sp>
      <p:sp>
        <p:nvSpPr>
          <p:cNvPr id="12" name="TextBox 11">
            <a:extLst>
              <a:ext uri="{FF2B5EF4-FFF2-40B4-BE49-F238E27FC236}">
                <a16:creationId xmlns:a16="http://schemas.microsoft.com/office/drawing/2014/main" id="{763962B2-19F0-2341-8E97-6DFEE880AE65}"/>
              </a:ext>
            </a:extLst>
          </p:cNvPr>
          <p:cNvSpPr txBox="1"/>
          <p:nvPr/>
        </p:nvSpPr>
        <p:spPr>
          <a:xfrm>
            <a:off x="108793" y="5350883"/>
            <a:ext cx="5374805" cy="5116691"/>
          </a:xfrm>
          <a:prstGeom prst="rect">
            <a:avLst/>
          </a:prstGeom>
        </p:spPr>
        <p:txBody>
          <a:bodyPr vert="horz" lIns="91440" tIns="45720" rIns="91440" bIns="45720" rtlCol="0" anchor="t">
            <a:normAutofit/>
          </a:bodyPr>
          <a:lstStyle/>
          <a:p>
            <a:pPr marL="457200" indent="-457200">
              <a:lnSpc>
                <a:spcPct val="90000"/>
              </a:lnSpc>
              <a:spcAft>
                <a:spcPts val="600"/>
              </a:spcAft>
              <a:buFont typeface="Arial" panose="020B0604020202020204" pitchFamily="34" charset="0"/>
              <a:buChar char="•"/>
            </a:pPr>
            <a:r>
              <a:rPr lang="en-US" sz="3200" dirty="0"/>
              <a:t>Free for public use in limited capacity</a:t>
            </a:r>
          </a:p>
          <a:p>
            <a:pPr marL="457200" indent="-457200">
              <a:lnSpc>
                <a:spcPct val="90000"/>
              </a:lnSpc>
              <a:spcAft>
                <a:spcPts val="600"/>
              </a:spcAft>
              <a:buFont typeface="Arial" panose="020B0604020202020204" pitchFamily="34" charset="0"/>
              <a:buChar char="•"/>
            </a:pPr>
            <a:r>
              <a:rPr lang="en-US" sz="3200" dirty="0"/>
              <a:t>Part of Microsoft Enterprise Agreement (G3/G5)</a:t>
            </a:r>
          </a:p>
          <a:p>
            <a:pPr marL="457200" indent="-457200">
              <a:lnSpc>
                <a:spcPct val="90000"/>
              </a:lnSpc>
              <a:spcAft>
                <a:spcPts val="600"/>
              </a:spcAft>
              <a:buFont typeface="Arial" panose="020B0604020202020204" pitchFamily="34" charset="0"/>
              <a:buChar char="•"/>
            </a:pPr>
            <a:r>
              <a:rPr lang="en-US" sz="3200" dirty="0"/>
              <a:t>Backed by ChatGPT-4 engine</a:t>
            </a:r>
          </a:p>
          <a:p>
            <a:pPr marL="457200" indent="-457200">
              <a:lnSpc>
                <a:spcPct val="90000"/>
              </a:lnSpc>
              <a:spcAft>
                <a:spcPts val="600"/>
              </a:spcAft>
              <a:buFont typeface="Arial" panose="020B0604020202020204" pitchFamily="34" charset="0"/>
              <a:buChar char="•"/>
            </a:pPr>
            <a:r>
              <a:rPr lang="en-US" sz="3200" dirty="0"/>
              <a:t>Prompts not used in training large language model</a:t>
            </a:r>
          </a:p>
          <a:p>
            <a:pPr marL="457200" indent="-457200">
              <a:lnSpc>
                <a:spcPct val="90000"/>
              </a:lnSpc>
              <a:spcAft>
                <a:spcPts val="600"/>
              </a:spcAft>
              <a:buFont typeface="Arial" panose="020B0604020202020204" pitchFamily="34" charset="0"/>
              <a:buChar char="•"/>
            </a:pPr>
            <a:r>
              <a:rPr lang="en-US" sz="3200" dirty="0"/>
              <a:t>Create content &amp; images</a:t>
            </a:r>
          </a:p>
        </p:txBody>
      </p:sp>
      <p:pic>
        <p:nvPicPr>
          <p:cNvPr id="1026" name="Picture 2">
            <a:extLst>
              <a:ext uri="{FF2B5EF4-FFF2-40B4-BE49-F238E27FC236}">
                <a16:creationId xmlns:a16="http://schemas.microsoft.com/office/drawing/2014/main" id="{6D9A01F3-AD55-BF49-87F6-926B27D490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3109" y="2077666"/>
            <a:ext cx="6985000" cy="698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2280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324070"/>
        </a:solidFill>
        <a:effectLst/>
      </p:bgPr>
    </p:bg>
    <p:spTree>
      <p:nvGrpSpPr>
        <p:cNvPr id="1" name=""/>
        <p:cNvGrpSpPr/>
        <p:nvPr/>
      </p:nvGrpSpPr>
      <p:grpSpPr>
        <a:xfrm>
          <a:off x="0" y="0"/>
          <a:ext cx="0" cy="0"/>
          <a:chOff x="0" y="0"/>
          <a:chExt cx="0" cy="0"/>
        </a:xfrm>
      </p:grpSpPr>
      <p:grpSp>
        <p:nvGrpSpPr>
          <p:cNvPr id="2" name="Group 2"/>
          <p:cNvGrpSpPr/>
          <p:nvPr/>
        </p:nvGrpSpPr>
        <p:grpSpPr>
          <a:xfrm>
            <a:off x="12639371" y="-235972"/>
            <a:ext cx="5592393" cy="10530762"/>
            <a:chOff x="0" y="-47625"/>
            <a:chExt cx="1092614" cy="2057447"/>
          </a:xfrm>
        </p:grpSpPr>
        <p:sp>
          <p:nvSpPr>
            <p:cNvPr id="3" name="Freeform 3"/>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232E54"/>
            </a:solidFill>
          </p:spPr>
          <p:txBody>
            <a:bodyPr/>
            <a:lstStyle/>
            <a:p>
              <a:endParaRPr lang="en-US"/>
            </a:p>
          </p:txBody>
        </p:sp>
        <p:sp>
          <p:nvSpPr>
            <p:cNvPr id="4" name="TextBox 4"/>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sp>
        <p:nvSpPr>
          <p:cNvPr id="21" name="Freeform 21"/>
          <p:cNvSpPr/>
          <p:nvPr/>
        </p:nvSpPr>
        <p:spPr>
          <a:xfrm>
            <a:off x="9940410" y="5029409"/>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0" name="Title 1">
            <a:extLst>
              <a:ext uri="{FF2B5EF4-FFF2-40B4-BE49-F238E27FC236}">
                <a16:creationId xmlns:a16="http://schemas.microsoft.com/office/drawing/2014/main" id="{8C099399-9658-8138-FB7B-627A92D02855}"/>
              </a:ext>
            </a:extLst>
          </p:cNvPr>
          <p:cNvSpPr txBox="1">
            <a:spLocks/>
          </p:cNvSpPr>
          <p:nvPr/>
        </p:nvSpPr>
        <p:spPr>
          <a:xfrm>
            <a:off x="12856959" y="984310"/>
            <a:ext cx="3454760" cy="123901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4000" dirty="0">
                <a:solidFill>
                  <a:schemeClr val="bg1"/>
                </a:solidFill>
                <a:latin typeface="Cerebri Bold" panose="020B0604020202020204" charset="0"/>
              </a:rPr>
              <a:t>Follow along</a:t>
            </a:r>
          </a:p>
        </p:txBody>
      </p:sp>
      <p:sp>
        <p:nvSpPr>
          <p:cNvPr id="32" name="TextBox 31">
            <a:extLst>
              <a:ext uri="{FF2B5EF4-FFF2-40B4-BE49-F238E27FC236}">
                <a16:creationId xmlns:a16="http://schemas.microsoft.com/office/drawing/2014/main" id="{64A483F5-8595-35BD-0344-2A7F2092437E}"/>
              </a:ext>
            </a:extLst>
          </p:cNvPr>
          <p:cNvSpPr txBox="1"/>
          <p:nvPr/>
        </p:nvSpPr>
        <p:spPr>
          <a:xfrm>
            <a:off x="12856959" y="2231358"/>
            <a:ext cx="5165570" cy="3207258"/>
          </a:xfrm>
          <a:prstGeom prst="rect">
            <a:avLst/>
          </a:prstGeom>
        </p:spPr>
        <p:txBody>
          <a:bodyPr vert="horz" lIns="91440" tIns="45720" rIns="91440" bIns="45720" rtlCol="0" anchor="t">
            <a:normAutofit/>
          </a:bodyPr>
          <a:lstStyle/>
          <a:p>
            <a:pPr>
              <a:lnSpc>
                <a:spcPct val="90000"/>
              </a:lnSpc>
              <a:spcAft>
                <a:spcPts val="600"/>
              </a:spcAft>
            </a:pPr>
            <a:r>
              <a:rPr lang="en-US" sz="2800" dirty="0">
                <a:solidFill>
                  <a:schemeClr val="bg1"/>
                </a:solidFill>
                <a:latin typeface="Aptos" panose="020B0004020202020204" pitchFamily="34" charset="0"/>
              </a:rPr>
              <a:t>Scan the QR code to access prompts and files for an </a:t>
            </a:r>
            <a:r>
              <a:rPr lang="en-US" sz="2800" dirty="0">
                <a:solidFill>
                  <a:schemeClr val="bg1"/>
                </a:solidFill>
              </a:rPr>
              <a:t>interactive</a:t>
            </a:r>
            <a:r>
              <a:rPr lang="en-US" sz="2800" dirty="0">
                <a:solidFill>
                  <a:schemeClr val="bg1"/>
                </a:solidFill>
                <a:latin typeface="Aptos" panose="020B0004020202020204" pitchFamily="34" charset="0"/>
              </a:rPr>
              <a:t>, live demonstration</a:t>
            </a:r>
          </a:p>
        </p:txBody>
      </p:sp>
      <p:cxnSp>
        <p:nvCxnSpPr>
          <p:cNvPr id="34" name="Straight Connector 33">
            <a:extLst>
              <a:ext uri="{FF2B5EF4-FFF2-40B4-BE49-F238E27FC236}">
                <a16:creationId xmlns:a16="http://schemas.microsoft.com/office/drawing/2014/main" id="{4E85F733-DFFF-876C-1AEB-001A387174BC}"/>
              </a:ext>
            </a:extLst>
          </p:cNvPr>
          <p:cNvCxnSpPr/>
          <p:nvPr/>
        </p:nvCxnSpPr>
        <p:spPr>
          <a:xfrm>
            <a:off x="13052326" y="1976288"/>
            <a:ext cx="2905432" cy="0"/>
          </a:xfrm>
          <a:prstGeom prst="line">
            <a:avLst/>
          </a:prstGeom>
          <a:ln>
            <a:solidFill>
              <a:srgbClr val="9DC5D0"/>
            </a:solidFill>
          </a:ln>
        </p:spPr>
        <p:style>
          <a:lnRef idx="1">
            <a:schemeClr val="accent1"/>
          </a:lnRef>
          <a:fillRef idx="0">
            <a:schemeClr val="accent1"/>
          </a:fillRef>
          <a:effectRef idx="0">
            <a:schemeClr val="accent1"/>
          </a:effectRef>
          <a:fontRef idx="minor">
            <a:schemeClr val="tx1"/>
          </a:fontRef>
        </p:style>
      </p:cxnSp>
      <p:pic>
        <p:nvPicPr>
          <p:cNvPr id="35" name="Content Placeholder 4" descr="A qr code with a white background&#10;&#10;Description automatically generated">
            <a:extLst>
              <a:ext uri="{FF2B5EF4-FFF2-40B4-BE49-F238E27FC236}">
                <a16:creationId xmlns:a16="http://schemas.microsoft.com/office/drawing/2014/main" id="{42B41C51-7E18-1FFF-010E-BA4B7119B7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8892" y="1219622"/>
            <a:ext cx="7863335" cy="7863335"/>
          </a:xfrm>
          <a:prstGeom prst="rect">
            <a:avLst/>
          </a:prstGeom>
        </p:spPr>
      </p:pic>
    </p:spTree>
    <p:extLst>
      <p:ext uri="{BB962C8B-B14F-4D97-AF65-F5344CB8AC3E}">
        <p14:creationId xmlns:p14="http://schemas.microsoft.com/office/powerpoint/2010/main" val="29643059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A426D"/>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592393" cy="10287000"/>
            <a:chOff x="0" y="0"/>
            <a:chExt cx="1092614" cy="2009822"/>
          </a:xfrm>
        </p:grpSpPr>
        <p:sp>
          <p:nvSpPr>
            <p:cNvPr id="3" name="Freeform 3"/>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453254"/>
            </a:solidFill>
          </p:spPr>
          <p:txBody>
            <a:bodyPr/>
            <a:lstStyle/>
            <a:p>
              <a:endParaRPr lang="en-US"/>
            </a:p>
          </p:txBody>
        </p:sp>
        <p:sp>
          <p:nvSpPr>
            <p:cNvPr id="4" name="TextBox 4"/>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sp>
        <p:nvSpPr>
          <p:cNvPr id="5" name="Freeform 5"/>
          <p:cNvSpPr/>
          <p:nvPr/>
        </p:nvSpPr>
        <p:spPr>
          <a:xfrm>
            <a:off x="0" y="-1903398"/>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6" name="Group 6"/>
          <p:cNvGrpSpPr/>
          <p:nvPr/>
        </p:nvGrpSpPr>
        <p:grpSpPr>
          <a:xfrm>
            <a:off x="1028700" y="2125124"/>
            <a:ext cx="6907986" cy="6621299"/>
            <a:chOff x="0" y="0"/>
            <a:chExt cx="9210648" cy="8828398"/>
          </a:xfrm>
        </p:grpSpPr>
        <p:pic>
          <p:nvPicPr>
            <p:cNvPr id="7" name="Picture 7"/>
            <p:cNvPicPr>
              <a:picLocks noChangeAspect="1"/>
            </p:cNvPicPr>
            <p:nvPr/>
          </p:nvPicPr>
          <p:blipFill>
            <a:blip r:embed="rId5"/>
            <a:srcRect l="16114" r="16114"/>
            <a:stretch>
              <a:fillRect/>
            </a:stretch>
          </p:blipFill>
          <p:spPr>
            <a:xfrm>
              <a:off x="0" y="0"/>
              <a:ext cx="9210648" cy="8828398"/>
            </a:xfrm>
            <a:prstGeom prst="rect">
              <a:avLst/>
            </a:prstGeom>
            <a:blipFill>
              <a:blip r:embed="rId6"/>
              <a:stretch>
                <a:fillRect/>
              </a:stretch>
            </a:blipFill>
          </p:spPr>
        </p:pic>
      </p:grpSp>
      <p:sp>
        <p:nvSpPr>
          <p:cNvPr id="9" name="TextBox 9"/>
          <p:cNvSpPr txBox="1"/>
          <p:nvPr/>
        </p:nvSpPr>
        <p:spPr>
          <a:xfrm>
            <a:off x="9525000" y="4372648"/>
            <a:ext cx="7353300" cy="770852"/>
          </a:xfrm>
          <a:prstGeom prst="rect">
            <a:avLst/>
          </a:prstGeom>
        </p:spPr>
        <p:txBody>
          <a:bodyPr wrap="square" lIns="0" tIns="0" rIns="0" bIns="0" rtlCol="0" anchor="t">
            <a:spAutoFit/>
          </a:bodyPr>
          <a:lstStyle/>
          <a:p>
            <a:pPr>
              <a:lnSpc>
                <a:spcPts val="5821"/>
              </a:lnSpc>
            </a:pPr>
            <a:r>
              <a:rPr lang="en-US" sz="6000">
                <a:solidFill>
                  <a:srgbClr val="FFFFFF"/>
                </a:solidFill>
                <a:latin typeface="Cerebri Bold"/>
              </a:rPr>
              <a:t>TIME FOR DEMO!</a:t>
            </a:r>
          </a:p>
        </p:txBody>
      </p:sp>
      <p:sp>
        <p:nvSpPr>
          <p:cNvPr id="10" name="AutoShape 10"/>
          <p:cNvSpPr/>
          <p:nvPr/>
        </p:nvSpPr>
        <p:spPr>
          <a:xfrm rot="-5400000">
            <a:off x="4965619" y="7871365"/>
            <a:ext cx="4870755" cy="0"/>
          </a:xfrm>
          <a:prstGeom prst="line">
            <a:avLst/>
          </a:prstGeom>
          <a:ln w="47625" cap="flat">
            <a:solidFill>
              <a:srgbClr val="FFFFFF"/>
            </a:solidFill>
            <a:prstDash val="solid"/>
            <a:headEnd type="none" w="sm" len="sm"/>
            <a:tailEnd type="none" w="sm" len="sm"/>
          </a:ln>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5176472" y="5486660"/>
            <a:ext cx="13227113" cy="4800340"/>
          </a:xfrm>
          <a:custGeom>
            <a:avLst/>
            <a:gdLst/>
            <a:ahLst/>
            <a:cxnLst/>
            <a:rect l="l" t="t" r="r" b="b"/>
            <a:pathLst>
              <a:path w="13227113" h="4800340">
                <a:moveTo>
                  <a:pt x="0" y="0"/>
                </a:moveTo>
                <a:lnTo>
                  <a:pt x="13227113" y="0"/>
                </a:lnTo>
                <a:lnTo>
                  <a:pt x="13227113" y="4800340"/>
                </a:lnTo>
                <a:lnTo>
                  <a:pt x="0" y="4800340"/>
                </a:lnTo>
                <a:lnTo>
                  <a:pt x="0" y="0"/>
                </a:lnTo>
                <a:close/>
              </a:path>
            </a:pathLst>
          </a:custGeom>
          <a:blipFill>
            <a:blip r:embed="rId3"/>
            <a:stretch>
              <a:fillRect/>
            </a:stretch>
          </a:blipFill>
        </p:spPr>
        <p:txBody>
          <a:bodyPr/>
          <a:lstStyle/>
          <a:p>
            <a:endParaRPr lang="en-US"/>
          </a:p>
        </p:txBody>
      </p:sp>
      <p:sp>
        <p:nvSpPr>
          <p:cNvPr id="4" name="TextBox 4"/>
          <p:cNvSpPr txBox="1"/>
          <p:nvPr/>
        </p:nvSpPr>
        <p:spPr>
          <a:xfrm>
            <a:off x="3437637" y="2059294"/>
            <a:ext cx="11412726" cy="2172018"/>
          </a:xfrm>
          <a:prstGeom prst="rect">
            <a:avLst/>
          </a:prstGeom>
        </p:spPr>
        <p:txBody>
          <a:bodyPr lIns="0" tIns="0" rIns="0" bIns="0" rtlCol="0" anchor="t">
            <a:spAutoFit/>
          </a:bodyPr>
          <a:lstStyle/>
          <a:p>
            <a:pPr algn="ctr">
              <a:lnSpc>
                <a:spcPts val="17714"/>
              </a:lnSpc>
            </a:pPr>
            <a:r>
              <a:rPr lang="en-US" sz="12653">
                <a:solidFill>
                  <a:srgbClr val="FFFFFF"/>
                </a:solidFill>
                <a:latin typeface="Cerebri Bold"/>
              </a:rPr>
              <a:t>Q and A</a:t>
            </a:r>
          </a:p>
        </p:txBody>
      </p:sp>
      <p:sp>
        <p:nvSpPr>
          <p:cNvPr id="5" name="TextBox 5"/>
          <p:cNvSpPr txBox="1"/>
          <p:nvPr/>
        </p:nvSpPr>
        <p:spPr>
          <a:xfrm>
            <a:off x="4798900" y="4152251"/>
            <a:ext cx="8690200" cy="840789"/>
          </a:xfrm>
          <a:prstGeom prst="rect">
            <a:avLst/>
          </a:prstGeom>
        </p:spPr>
        <p:txBody>
          <a:bodyPr lIns="0" tIns="0" rIns="0" bIns="0" rtlCol="0" anchor="t">
            <a:spAutoFit/>
          </a:bodyPr>
          <a:lstStyle/>
          <a:p>
            <a:pPr algn="ctr">
              <a:lnSpc>
                <a:spcPts val="6912"/>
              </a:lnSpc>
            </a:pPr>
            <a:r>
              <a:rPr lang="en-US" sz="4937" spc="760">
                <a:solidFill>
                  <a:srgbClr val="FFFFFF"/>
                </a:solidFill>
                <a:latin typeface="Cerebri Bold"/>
              </a:rPr>
              <a:t>ASK AWAY!</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pic>
        <p:nvPicPr>
          <p:cNvPr id="4" name="Picture 4"/>
          <p:cNvPicPr>
            <a:picLocks noChangeAspect="1"/>
          </p:cNvPicPr>
          <p:nvPr/>
        </p:nvPicPr>
        <p:blipFill rotWithShape="1">
          <a:blip r:embed="rId3">
            <a:extLst>
              <a:ext uri="{28A0092B-C50C-407E-A947-70E740481C1C}">
                <a14:useLocalDpi xmlns:a14="http://schemas.microsoft.com/office/drawing/2010/main" val="0"/>
              </a:ext>
            </a:extLst>
          </a:blip>
          <a:srcRect l="1" r="-1"/>
          <a:stretch/>
        </p:blipFill>
        <p:spPr>
          <a:xfrm>
            <a:off x="1028700" y="2642419"/>
            <a:ext cx="3840355" cy="2790489"/>
          </a:xfrm>
          <a:prstGeom prst="rect">
            <a:avLst/>
          </a:prstGeom>
        </p:spPr>
      </p:pic>
      <p:sp>
        <p:nvSpPr>
          <p:cNvPr id="14" name="TextBox 14"/>
          <p:cNvSpPr txBox="1"/>
          <p:nvPr/>
        </p:nvSpPr>
        <p:spPr>
          <a:xfrm>
            <a:off x="13280788" y="7213797"/>
            <a:ext cx="4606976" cy="2518962"/>
          </a:xfrm>
          <a:prstGeom prst="rect">
            <a:avLst/>
          </a:prstGeom>
        </p:spPr>
        <p:txBody>
          <a:bodyPr lIns="0" tIns="0" rIns="0" bIns="0" rtlCol="0" anchor="t">
            <a:spAutoFit/>
          </a:bodyPr>
          <a:lstStyle/>
          <a:p>
            <a:pPr>
              <a:lnSpc>
                <a:spcPts val="9708"/>
              </a:lnSpc>
            </a:pPr>
            <a:r>
              <a:rPr lang="en-US" sz="9806" dirty="0">
                <a:solidFill>
                  <a:srgbClr val="FFFFFF"/>
                </a:solidFill>
                <a:latin typeface="Cerebri Bold"/>
              </a:rPr>
              <a:t>Get in touch</a:t>
            </a:r>
          </a:p>
        </p:txBody>
      </p:sp>
      <p:sp>
        <p:nvSpPr>
          <p:cNvPr id="17" name="Freeform 17"/>
          <p:cNvSpPr/>
          <p:nvPr/>
        </p:nvSpPr>
        <p:spPr>
          <a:xfrm>
            <a:off x="1638317" y="7683431"/>
            <a:ext cx="262327" cy="262327"/>
          </a:xfrm>
          <a:custGeom>
            <a:avLst/>
            <a:gdLst/>
            <a:ahLst/>
            <a:cxnLst/>
            <a:rect l="l" t="t" r="r" b="b"/>
            <a:pathLst>
              <a:path w="262327" h="262327">
                <a:moveTo>
                  <a:pt x="0" y="0"/>
                </a:moveTo>
                <a:lnTo>
                  <a:pt x="262327" y="0"/>
                </a:lnTo>
                <a:lnTo>
                  <a:pt x="262327" y="262327"/>
                </a:lnTo>
                <a:lnTo>
                  <a:pt x="0" y="2623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8" name="Freeform 18"/>
          <p:cNvSpPr/>
          <p:nvPr/>
        </p:nvSpPr>
        <p:spPr>
          <a:xfrm>
            <a:off x="6069503" y="7683431"/>
            <a:ext cx="262327" cy="262327"/>
          </a:xfrm>
          <a:custGeom>
            <a:avLst/>
            <a:gdLst/>
            <a:ahLst/>
            <a:cxnLst/>
            <a:rect l="l" t="t" r="r" b="b"/>
            <a:pathLst>
              <a:path w="262327" h="262327">
                <a:moveTo>
                  <a:pt x="0" y="0"/>
                </a:moveTo>
                <a:lnTo>
                  <a:pt x="262327" y="0"/>
                </a:lnTo>
                <a:lnTo>
                  <a:pt x="262327" y="262327"/>
                </a:lnTo>
                <a:lnTo>
                  <a:pt x="0" y="26232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9" name="Freeform 19"/>
          <p:cNvSpPr/>
          <p:nvPr/>
        </p:nvSpPr>
        <p:spPr>
          <a:xfrm>
            <a:off x="1605676" y="8078298"/>
            <a:ext cx="294967" cy="294967"/>
          </a:xfrm>
          <a:custGeom>
            <a:avLst/>
            <a:gdLst/>
            <a:ahLst/>
            <a:cxnLst/>
            <a:rect l="l" t="t" r="r" b="b"/>
            <a:pathLst>
              <a:path w="294967" h="294967">
                <a:moveTo>
                  <a:pt x="0" y="0"/>
                </a:moveTo>
                <a:lnTo>
                  <a:pt x="294968" y="0"/>
                </a:lnTo>
                <a:lnTo>
                  <a:pt x="294968" y="294967"/>
                </a:lnTo>
                <a:lnTo>
                  <a:pt x="0" y="2949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Freeform 20"/>
          <p:cNvSpPr/>
          <p:nvPr/>
        </p:nvSpPr>
        <p:spPr>
          <a:xfrm>
            <a:off x="6036863" y="8078298"/>
            <a:ext cx="294967" cy="294967"/>
          </a:xfrm>
          <a:custGeom>
            <a:avLst/>
            <a:gdLst/>
            <a:ahLst/>
            <a:cxnLst/>
            <a:rect l="l" t="t" r="r" b="b"/>
            <a:pathLst>
              <a:path w="294967" h="294967">
                <a:moveTo>
                  <a:pt x="0" y="0"/>
                </a:moveTo>
                <a:lnTo>
                  <a:pt x="294967" y="0"/>
                </a:lnTo>
                <a:lnTo>
                  <a:pt x="294967" y="294967"/>
                </a:lnTo>
                <a:lnTo>
                  <a:pt x="0" y="29496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a:off x="1605676" y="8483379"/>
            <a:ext cx="284753" cy="284753"/>
          </a:xfrm>
          <a:custGeom>
            <a:avLst/>
            <a:gdLst/>
            <a:ahLst/>
            <a:cxnLst/>
            <a:rect l="l" t="t" r="r" b="b"/>
            <a:pathLst>
              <a:path w="284753" h="284753">
                <a:moveTo>
                  <a:pt x="0" y="0"/>
                </a:moveTo>
                <a:lnTo>
                  <a:pt x="284753" y="0"/>
                </a:lnTo>
                <a:lnTo>
                  <a:pt x="284753" y="284753"/>
                </a:lnTo>
                <a:lnTo>
                  <a:pt x="0" y="284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a:off x="6036863" y="8483379"/>
            <a:ext cx="284753" cy="284753"/>
          </a:xfrm>
          <a:custGeom>
            <a:avLst/>
            <a:gdLst/>
            <a:ahLst/>
            <a:cxnLst/>
            <a:rect l="l" t="t" r="r" b="b"/>
            <a:pathLst>
              <a:path w="284753" h="284753">
                <a:moveTo>
                  <a:pt x="0" y="0"/>
                </a:moveTo>
                <a:lnTo>
                  <a:pt x="284753" y="0"/>
                </a:lnTo>
                <a:lnTo>
                  <a:pt x="284753" y="284753"/>
                </a:lnTo>
                <a:lnTo>
                  <a:pt x="0" y="2847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TextBox 25"/>
          <p:cNvSpPr txBox="1"/>
          <p:nvPr/>
        </p:nvSpPr>
        <p:spPr>
          <a:xfrm>
            <a:off x="2042864" y="7578656"/>
            <a:ext cx="3608635" cy="1229567"/>
          </a:xfrm>
          <a:prstGeom prst="rect">
            <a:avLst/>
          </a:prstGeom>
        </p:spPr>
        <p:txBody>
          <a:bodyPr wrap="square" lIns="0" tIns="0" rIns="0" bIns="0" rtlCol="0" anchor="t">
            <a:spAutoFit/>
          </a:bodyPr>
          <a:lstStyle/>
          <a:p>
            <a:pPr>
              <a:lnSpc>
                <a:spcPts val="3294"/>
              </a:lnSpc>
            </a:pPr>
            <a:r>
              <a:rPr lang="en-US" dirty="0">
                <a:solidFill>
                  <a:srgbClr val="FFFFFF"/>
                </a:solidFill>
                <a:latin typeface="Varela Round"/>
              </a:rPr>
              <a:t>913-217-5238</a:t>
            </a:r>
            <a:endParaRPr lang="en-US" sz="1800" dirty="0">
              <a:solidFill>
                <a:srgbClr val="FFFFFF"/>
              </a:solidFill>
              <a:latin typeface="Varela Round"/>
            </a:endParaRPr>
          </a:p>
          <a:p>
            <a:pPr>
              <a:lnSpc>
                <a:spcPts val="3294"/>
              </a:lnSpc>
            </a:pPr>
            <a:r>
              <a:rPr lang="en-US" sz="1800" dirty="0">
                <a:solidFill>
                  <a:srgbClr val="FFFFFF"/>
                </a:solidFill>
                <a:latin typeface="Varela Round"/>
              </a:rPr>
              <a:t>micahgaudet@civicinnovation.ai</a:t>
            </a:r>
          </a:p>
          <a:p>
            <a:pPr>
              <a:lnSpc>
                <a:spcPts val="3294"/>
              </a:lnSpc>
            </a:pPr>
            <a:r>
              <a:rPr lang="en-US" sz="1800" dirty="0">
                <a:solidFill>
                  <a:srgbClr val="FFFFFF"/>
                </a:solidFill>
                <a:latin typeface="Varela Round"/>
              </a:rPr>
              <a:t>www.civicinnovation.ai</a:t>
            </a:r>
          </a:p>
        </p:txBody>
      </p:sp>
      <p:sp>
        <p:nvSpPr>
          <p:cNvPr id="26" name="TextBox 26"/>
          <p:cNvSpPr txBox="1"/>
          <p:nvPr/>
        </p:nvSpPr>
        <p:spPr>
          <a:xfrm>
            <a:off x="6474051" y="7578656"/>
            <a:ext cx="3449662" cy="1229567"/>
          </a:xfrm>
          <a:prstGeom prst="rect">
            <a:avLst/>
          </a:prstGeom>
        </p:spPr>
        <p:txBody>
          <a:bodyPr lIns="0" tIns="0" rIns="0" bIns="0" rtlCol="0" anchor="t">
            <a:spAutoFit/>
          </a:bodyPr>
          <a:lstStyle/>
          <a:p>
            <a:pPr>
              <a:lnSpc>
                <a:spcPts val="3294"/>
              </a:lnSpc>
            </a:pPr>
            <a:r>
              <a:rPr lang="en-US" sz="1800" dirty="0">
                <a:solidFill>
                  <a:srgbClr val="FFFFFF"/>
                </a:solidFill>
                <a:latin typeface="Varela Round"/>
              </a:rPr>
              <a:t>480-635-7775</a:t>
            </a:r>
          </a:p>
          <a:p>
            <a:pPr>
              <a:lnSpc>
                <a:spcPts val="3294"/>
              </a:lnSpc>
            </a:pPr>
            <a:r>
              <a:rPr lang="en-US" sz="1800" err="1">
                <a:solidFill>
                  <a:srgbClr val="FFFFFF"/>
                </a:solidFill>
                <a:latin typeface="Varela Round"/>
              </a:rPr>
              <a:t>Eugene.mejia@gilbertaz.gov</a:t>
            </a:r>
            <a:endParaRPr lang="en-US" sz="1800">
              <a:solidFill>
                <a:srgbClr val="FFFFFF"/>
              </a:solidFill>
              <a:latin typeface="Varela Round"/>
            </a:endParaRPr>
          </a:p>
          <a:p>
            <a:pPr>
              <a:lnSpc>
                <a:spcPts val="3294"/>
              </a:lnSpc>
            </a:pPr>
            <a:r>
              <a:rPr lang="en-US" sz="1800" err="1">
                <a:solidFill>
                  <a:srgbClr val="FFFFFF"/>
                </a:solidFill>
                <a:latin typeface="Varela Round"/>
              </a:rPr>
              <a:t>www.gilbertaz.gov</a:t>
            </a:r>
            <a:endParaRPr lang="en-US" sz="1800">
              <a:solidFill>
                <a:srgbClr val="FFFFFF"/>
              </a:solidFill>
              <a:latin typeface="Varela Round"/>
            </a:endParaRPr>
          </a:p>
        </p:txBody>
      </p:sp>
      <p:pic>
        <p:nvPicPr>
          <p:cNvPr id="27" name="Picture 26">
            <a:extLst>
              <a:ext uri="{FF2B5EF4-FFF2-40B4-BE49-F238E27FC236}">
                <a16:creationId xmlns:a16="http://schemas.microsoft.com/office/drawing/2014/main" id="{1D4B04A5-3DEE-9540-B8FC-1C3CB944F1F0}"/>
              </a:ext>
            </a:extLst>
          </p:cNvPr>
          <p:cNvPicPr>
            <a:picLocks noChangeAspect="1"/>
          </p:cNvPicPr>
          <p:nvPr/>
        </p:nvPicPr>
        <p:blipFill rotWithShape="1">
          <a:blip r:embed="rId10">
            <a:extLst>
              <a:ext uri="{28A0092B-C50C-407E-A947-70E740481C1C}">
                <a14:useLocalDpi xmlns:a14="http://schemas.microsoft.com/office/drawing/2010/main" val="0"/>
              </a:ext>
            </a:extLst>
          </a:blip>
          <a:srcRect t="2800" b="2800"/>
          <a:stretch/>
        </p:blipFill>
        <p:spPr>
          <a:xfrm>
            <a:off x="5651499" y="1878364"/>
            <a:ext cx="2810681" cy="3556541"/>
          </a:xfrm>
          <a:prstGeom prst="rect">
            <a:avLst/>
          </a:prstGeom>
        </p:spPr>
      </p:pic>
      <p:grpSp>
        <p:nvGrpSpPr>
          <p:cNvPr id="6" name="Group 6"/>
          <p:cNvGrpSpPr/>
          <p:nvPr/>
        </p:nvGrpSpPr>
        <p:grpSpPr>
          <a:xfrm>
            <a:off x="8299249" y="3540070"/>
            <a:ext cx="4217264" cy="911010"/>
            <a:chOff x="0" y="0"/>
            <a:chExt cx="1881315" cy="406400"/>
          </a:xfrm>
        </p:grpSpPr>
        <p:sp>
          <p:nvSpPr>
            <p:cNvPr id="7" name="Freeform 7"/>
            <p:cNvSpPr/>
            <p:nvPr/>
          </p:nvSpPr>
          <p:spPr>
            <a:xfrm>
              <a:off x="0" y="0"/>
              <a:ext cx="1881315" cy="406400"/>
            </a:xfrm>
            <a:custGeom>
              <a:avLst/>
              <a:gdLst/>
              <a:ahLst/>
              <a:cxnLst/>
              <a:rect l="l" t="t" r="r" b="b"/>
              <a:pathLst>
                <a:path w="1881315" h="406400">
                  <a:moveTo>
                    <a:pt x="1678115" y="0"/>
                  </a:moveTo>
                  <a:cubicBezTo>
                    <a:pt x="1790339" y="0"/>
                    <a:pt x="1881315" y="90976"/>
                    <a:pt x="1881315" y="203200"/>
                  </a:cubicBezTo>
                  <a:cubicBezTo>
                    <a:pt x="1881315" y="315424"/>
                    <a:pt x="1790339" y="406400"/>
                    <a:pt x="1678115" y="406400"/>
                  </a:cubicBezTo>
                  <a:lnTo>
                    <a:pt x="203200" y="406400"/>
                  </a:lnTo>
                  <a:cubicBezTo>
                    <a:pt x="90976" y="406400"/>
                    <a:pt x="0" y="315424"/>
                    <a:pt x="0" y="203200"/>
                  </a:cubicBezTo>
                  <a:cubicBezTo>
                    <a:pt x="0" y="90976"/>
                    <a:pt x="90976" y="0"/>
                    <a:pt x="203200" y="0"/>
                  </a:cubicBezTo>
                  <a:close/>
                </a:path>
              </a:pathLst>
            </a:custGeom>
            <a:solidFill>
              <a:srgbClr val="9DC5D0"/>
            </a:solidFill>
          </p:spPr>
          <p:txBody>
            <a:bodyPr/>
            <a:lstStyle/>
            <a:p>
              <a:endParaRPr lang="en-US"/>
            </a:p>
          </p:txBody>
        </p:sp>
        <p:sp>
          <p:nvSpPr>
            <p:cNvPr id="8" name="TextBox 8"/>
            <p:cNvSpPr txBox="1"/>
            <p:nvPr/>
          </p:nvSpPr>
          <p:spPr>
            <a:xfrm>
              <a:off x="0" y="-47625"/>
              <a:ext cx="1881315" cy="454025"/>
            </a:xfrm>
            <a:prstGeom prst="rect">
              <a:avLst/>
            </a:prstGeom>
          </p:spPr>
          <p:txBody>
            <a:bodyPr lIns="50800" tIns="50800" rIns="50800" bIns="50800" rtlCol="0" anchor="ctr"/>
            <a:lstStyle/>
            <a:p>
              <a:pPr algn="ctr">
                <a:lnSpc>
                  <a:spcPts val="3500"/>
                </a:lnSpc>
              </a:pPr>
              <a:endParaRPr/>
            </a:p>
          </p:txBody>
        </p:sp>
      </p:grpSp>
      <p:sp>
        <p:nvSpPr>
          <p:cNvPr id="15" name="TextBox 15"/>
          <p:cNvSpPr txBox="1"/>
          <p:nvPr/>
        </p:nvSpPr>
        <p:spPr>
          <a:xfrm>
            <a:off x="9447713" y="3713635"/>
            <a:ext cx="3324434" cy="563880"/>
          </a:xfrm>
          <a:prstGeom prst="rect">
            <a:avLst/>
          </a:prstGeom>
        </p:spPr>
        <p:txBody>
          <a:bodyPr lIns="0" tIns="0" rIns="0" bIns="0" rtlCol="0" anchor="t">
            <a:spAutoFit/>
          </a:bodyPr>
          <a:lstStyle/>
          <a:p>
            <a:pPr>
              <a:lnSpc>
                <a:spcPts val="4620"/>
              </a:lnSpc>
            </a:pPr>
            <a:r>
              <a:rPr lang="en-US" sz="3300" dirty="0">
                <a:solidFill>
                  <a:srgbClr val="232E54"/>
                </a:solidFill>
                <a:latin typeface="Cerebri Bold"/>
              </a:rPr>
              <a:t>Eugene Mejia</a:t>
            </a:r>
          </a:p>
        </p:txBody>
      </p:sp>
      <p:sp>
        <p:nvSpPr>
          <p:cNvPr id="12" name="Freeform 12"/>
          <p:cNvSpPr/>
          <p:nvPr/>
        </p:nvSpPr>
        <p:spPr>
          <a:xfrm flipH="1">
            <a:off x="8765846" y="3643725"/>
            <a:ext cx="516146" cy="688195"/>
          </a:xfrm>
          <a:custGeom>
            <a:avLst/>
            <a:gdLst/>
            <a:ahLst/>
            <a:cxnLst/>
            <a:rect l="l" t="t" r="r" b="b"/>
            <a:pathLst>
              <a:path w="516146" h="688195">
                <a:moveTo>
                  <a:pt x="516146" y="0"/>
                </a:moveTo>
                <a:lnTo>
                  <a:pt x="0" y="0"/>
                </a:lnTo>
                <a:lnTo>
                  <a:pt x="0" y="688195"/>
                </a:lnTo>
                <a:lnTo>
                  <a:pt x="516146" y="688195"/>
                </a:lnTo>
                <a:lnTo>
                  <a:pt x="516146"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9"/>
          <p:cNvGrpSpPr/>
          <p:nvPr/>
        </p:nvGrpSpPr>
        <p:grpSpPr>
          <a:xfrm>
            <a:off x="2364012" y="4986826"/>
            <a:ext cx="4331677" cy="911010"/>
            <a:chOff x="0" y="0"/>
            <a:chExt cx="1932354" cy="406400"/>
          </a:xfrm>
        </p:grpSpPr>
        <p:sp>
          <p:nvSpPr>
            <p:cNvPr id="10" name="Freeform 10"/>
            <p:cNvSpPr/>
            <p:nvPr/>
          </p:nvSpPr>
          <p:spPr>
            <a:xfrm>
              <a:off x="0" y="0"/>
              <a:ext cx="1932354" cy="406400"/>
            </a:xfrm>
            <a:custGeom>
              <a:avLst/>
              <a:gdLst/>
              <a:ahLst/>
              <a:cxnLst/>
              <a:rect l="l" t="t" r="r" b="b"/>
              <a:pathLst>
                <a:path w="1932354" h="406400">
                  <a:moveTo>
                    <a:pt x="1729154" y="0"/>
                  </a:moveTo>
                  <a:cubicBezTo>
                    <a:pt x="1841378" y="0"/>
                    <a:pt x="1932354" y="90976"/>
                    <a:pt x="1932354" y="203200"/>
                  </a:cubicBezTo>
                  <a:cubicBezTo>
                    <a:pt x="1932354" y="315424"/>
                    <a:pt x="1841378" y="406400"/>
                    <a:pt x="1729154" y="406400"/>
                  </a:cubicBezTo>
                  <a:lnTo>
                    <a:pt x="203200" y="406400"/>
                  </a:lnTo>
                  <a:cubicBezTo>
                    <a:pt x="90976" y="406400"/>
                    <a:pt x="0" y="315424"/>
                    <a:pt x="0" y="203200"/>
                  </a:cubicBezTo>
                  <a:cubicBezTo>
                    <a:pt x="0" y="90976"/>
                    <a:pt x="90976" y="0"/>
                    <a:pt x="203200" y="0"/>
                  </a:cubicBezTo>
                  <a:close/>
                </a:path>
              </a:pathLst>
            </a:custGeom>
            <a:solidFill>
              <a:srgbClr val="E97145"/>
            </a:solidFill>
          </p:spPr>
          <p:txBody>
            <a:bodyPr/>
            <a:lstStyle/>
            <a:p>
              <a:endParaRPr lang="en-US"/>
            </a:p>
          </p:txBody>
        </p:sp>
        <p:sp>
          <p:nvSpPr>
            <p:cNvPr id="11" name="TextBox 11"/>
            <p:cNvSpPr txBox="1"/>
            <p:nvPr/>
          </p:nvSpPr>
          <p:spPr>
            <a:xfrm>
              <a:off x="0" y="-47625"/>
              <a:ext cx="1932354" cy="454025"/>
            </a:xfrm>
            <a:prstGeom prst="rect">
              <a:avLst/>
            </a:prstGeom>
          </p:spPr>
          <p:txBody>
            <a:bodyPr lIns="50800" tIns="50800" rIns="50800" bIns="50800" rtlCol="0" anchor="ctr"/>
            <a:lstStyle/>
            <a:p>
              <a:pPr algn="ctr">
                <a:lnSpc>
                  <a:spcPts val="3500"/>
                </a:lnSpc>
              </a:pPr>
              <a:endParaRPr/>
            </a:p>
          </p:txBody>
        </p:sp>
      </p:grpSp>
      <p:sp>
        <p:nvSpPr>
          <p:cNvPr id="16" name="TextBox 16"/>
          <p:cNvSpPr txBox="1"/>
          <p:nvPr/>
        </p:nvSpPr>
        <p:spPr>
          <a:xfrm>
            <a:off x="3385329" y="5160391"/>
            <a:ext cx="3324434" cy="563880"/>
          </a:xfrm>
          <a:prstGeom prst="rect">
            <a:avLst/>
          </a:prstGeom>
        </p:spPr>
        <p:txBody>
          <a:bodyPr lIns="0" tIns="0" rIns="0" bIns="0" rtlCol="0" anchor="t">
            <a:spAutoFit/>
          </a:bodyPr>
          <a:lstStyle/>
          <a:p>
            <a:pPr>
              <a:lnSpc>
                <a:spcPts val="4620"/>
              </a:lnSpc>
            </a:pPr>
            <a:r>
              <a:rPr lang="en-US" sz="3300" dirty="0">
                <a:solidFill>
                  <a:srgbClr val="232E54"/>
                </a:solidFill>
                <a:latin typeface="Cerebri Bold"/>
              </a:rPr>
              <a:t>Micah Gaudet</a:t>
            </a:r>
          </a:p>
        </p:txBody>
      </p:sp>
      <p:sp>
        <p:nvSpPr>
          <p:cNvPr id="13" name="Freeform 13"/>
          <p:cNvSpPr/>
          <p:nvPr/>
        </p:nvSpPr>
        <p:spPr>
          <a:xfrm flipH="1">
            <a:off x="2770396" y="5076650"/>
            <a:ext cx="516146" cy="688195"/>
          </a:xfrm>
          <a:custGeom>
            <a:avLst/>
            <a:gdLst/>
            <a:ahLst/>
            <a:cxnLst/>
            <a:rect l="l" t="t" r="r" b="b"/>
            <a:pathLst>
              <a:path w="516146" h="688195">
                <a:moveTo>
                  <a:pt x="516146" y="0"/>
                </a:moveTo>
                <a:lnTo>
                  <a:pt x="0" y="0"/>
                </a:lnTo>
                <a:lnTo>
                  <a:pt x="0" y="688195"/>
                </a:lnTo>
                <a:lnTo>
                  <a:pt x="516146" y="688195"/>
                </a:lnTo>
                <a:lnTo>
                  <a:pt x="516146"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grpSp>
        <p:nvGrpSpPr>
          <p:cNvPr id="23" name="Group 22">
            <a:extLst>
              <a:ext uri="{FF2B5EF4-FFF2-40B4-BE49-F238E27FC236}">
                <a16:creationId xmlns:a16="http://schemas.microsoft.com/office/drawing/2014/main" id="{0CBA188F-88C3-4EC2-9BD9-A20804C12037}"/>
              </a:ext>
            </a:extLst>
          </p:cNvPr>
          <p:cNvGrpSpPr/>
          <p:nvPr/>
        </p:nvGrpSpPr>
        <p:grpSpPr>
          <a:xfrm>
            <a:off x="887308" y="1882387"/>
            <a:ext cx="8901870" cy="7086600"/>
            <a:chOff x="887308" y="1882387"/>
            <a:chExt cx="8901870" cy="7086600"/>
          </a:xfrm>
        </p:grpSpPr>
        <p:pic>
          <p:nvPicPr>
            <p:cNvPr id="22" name="Picture 21">
              <a:extLst>
                <a:ext uri="{FF2B5EF4-FFF2-40B4-BE49-F238E27FC236}">
                  <a16:creationId xmlns:a16="http://schemas.microsoft.com/office/drawing/2014/main" id="{C93209F6-F98A-4299-9F2A-ED09D8F7B945}"/>
                </a:ext>
              </a:extLst>
            </p:cNvPr>
            <p:cNvPicPr preferRelativeResize="0">
              <a:picLocks/>
            </p:cNvPicPr>
            <p:nvPr/>
          </p:nvPicPr>
          <p:blipFill rotWithShape="1">
            <a:blip r:embed="rId3">
              <a:extLst>
                <a:ext uri="{28A0092B-C50C-407E-A947-70E740481C1C}">
                  <a14:useLocalDpi xmlns:a14="http://schemas.microsoft.com/office/drawing/2010/main" val="0"/>
                </a:ext>
              </a:extLst>
            </a:blip>
            <a:srcRect l="35952" r="15619"/>
            <a:stretch/>
          </p:blipFill>
          <p:spPr>
            <a:xfrm>
              <a:off x="887308" y="1882387"/>
              <a:ext cx="4270248" cy="7086600"/>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Lst>
            </a:blip>
            <a:srcRect l="4917" r="4917"/>
            <a:stretch/>
          </p:blipFill>
          <p:spPr>
            <a:xfrm>
              <a:off x="5523239" y="1882387"/>
              <a:ext cx="4265939" cy="7083639"/>
            </a:xfrm>
            <a:prstGeom prst="rect">
              <a:avLst/>
            </a:prstGeom>
          </p:spPr>
        </p:pic>
      </p:grpSp>
      <p:grpSp>
        <p:nvGrpSpPr>
          <p:cNvPr id="6" name="Group 6"/>
          <p:cNvGrpSpPr/>
          <p:nvPr/>
        </p:nvGrpSpPr>
        <p:grpSpPr>
          <a:xfrm>
            <a:off x="8833526" y="3237213"/>
            <a:ext cx="4217264" cy="911010"/>
            <a:chOff x="0" y="0"/>
            <a:chExt cx="1881315" cy="406400"/>
          </a:xfrm>
        </p:grpSpPr>
        <p:sp>
          <p:nvSpPr>
            <p:cNvPr id="7" name="Freeform 7"/>
            <p:cNvSpPr/>
            <p:nvPr/>
          </p:nvSpPr>
          <p:spPr>
            <a:xfrm>
              <a:off x="0" y="0"/>
              <a:ext cx="1881315" cy="406400"/>
            </a:xfrm>
            <a:custGeom>
              <a:avLst/>
              <a:gdLst/>
              <a:ahLst/>
              <a:cxnLst/>
              <a:rect l="l" t="t" r="r" b="b"/>
              <a:pathLst>
                <a:path w="1881315" h="406400">
                  <a:moveTo>
                    <a:pt x="1678115" y="0"/>
                  </a:moveTo>
                  <a:cubicBezTo>
                    <a:pt x="1790339" y="0"/>
                    <a:pt x="1881315" y="90976"/>
                    <a:pt x="1881315" y="203200"/>
                  </a:cubicBezTo>
                  <a:cubicBezTo>
                    <a:pt x="1881315" y="315424"/>
                    <a:pt x="1790339" y="406400"/>
                    <a:pt x="1678115" y="406400"/>
                  </a:cubicBezTo>
                  <a:lnTo>
                    <a:pt x="203200" y="406400"/>
                  </a:lnTo>
                  <a:cubicBezTo>
                    <a:pt x="90976" y="406400"/>
                    <a:pt x="0" y="315424"/>
                    <a:pt x="0" y="203200"/>
                  </a:cubicBezTo>
                  <a:cubicBezTo>
                    <a:pt x="0" y="90976"/>
                    <a:pt x="90976" y="0"/>
                    <a:pt x="203200" y="0"/>
                  </a:cubicBezTo>
                  <a:close/>
                </a:path>
              </a:pathLst>
            </a:custGeom>
            <a:solidFill>
              <a:srgbClr val="9DC5D0"/>
            </a:solidFill>
          </p:spPr>
          <p:txBody>
            <a:bodyPr/>
            <a:lstStyle/>
            <a:p>
              <a:endParaRPr lang="en-US"/>
            </a:p>
          </p:txBody>
        </p:sp>
        <p:sp>
          <p:nvSpPr>
            <p:cNvPr id="8" name="TextBox 8"/>
            <p:cNvSpPr txBox="1"/>
            <p:nvPr/>
          </p:nvSpPr>
          <p:spPr>
            <a:xfrm>
              <a:off x="0" y="-47625"/>
              <a:ext cx="1881315" cy="454025"/>
            </a:xfrm>
            <a:prstGeom prst="rect">
              <a:avLst/>
            </a:prstGeom>
          </p:spPr>
          <p:txBody>
            <a:bodyPr lIns="50800" tIns="50800" rIns="50800" bIns="50800" rtlCol="0" anchor="ctr"/>
            <a:lstStyle/>
            <a:p>
              <a:pPr algn="ctr">
                <a:lnSpc>
                  <a:spcPts val="3500"/>
                </a:lnSpc>
              </a:pPr>
              <a:endParaRPr/>
            </a:p>
          </p:txBody>
        </p:sp>
      </p:grpSp>
      <p:grpSp>
        <p:nvGrpSpPr>
          <p:cNvPr id="9" name="Group 9"/>
          <p:cNvGrpSpPr/>
          <p:nvPr/>
        </p:nvGrpSpPr>
        <p:grpSpPr>
          <a:xfrm>
            <a:off x="3351487" y="7645962"/>
            <a:ext cx="4331677" cy="911010"/>
            <a:chOff x="0" y="0"/>
            <a:chExt cx="1932354" cy="406400"/>
          </a:xfrm>
        </p:grpSpPr>
        <p:sp>
          <p:nvSpPr>
            <p:cNvPr id="10" name="Freeform 10"/>
            <p:cNvSpPr/>
            <p:nvPr/>
          </p:nvSpPr>
          <p:spPr>
            <a:xfrm>
              <a:off x="0" y="0"/>
              <a:ext cx="1932354" cy="406400"/>
            </a:xfrm>
            <a:custGeom>
              <a:avLst/>
              <a:gdLst/>
              <a:ahLst/>
              <a:cxnLst/>
              <a:rect l="l" t="t" r="r" b="b"/>
              <a:pathLst>
                <a:path w="1932354" h="406400">
                  <a:moveTo>
                    <a:pt x="1729154" y="0"/>
                  </a:moveTo>
                  <a:cubicBezTo>
                    <a:pt x="1841378" y="0"/>
                    <a:pt x="1932354" y="90976"/>
                    <a:pt x="1932354" y="203200"/>
                  </a:cubicBezTo>
                  <a:cubicBezTo>
                    <a:pt x="1932354" y="315424"/>
                    <a:pt x="1841378" y="406400"/>
                    <a:pt x="1729154" y="406400"/>
                  </a:cubicBezTo>
                  <a:lnTo>
                    <a:pt x="203200" y="406400"/>
                  </a:lnTo>
                  <a:cubicBezTo>
                    <a:pt x="90976" y="406400"/>
                    <a:pt x="0" y="315424"/>
                    <a:pt x="0" y="203200"/>
                  </a:cubicBezTo>
                  <a:cubicBezTo>
                    <a:pt x="0" y="90976"/>
                    <a:pt x="90976" y="0"/>
                    <a:pt x="203200" y="0"/>
                  </a:cubicBezTo>
                  <a:close/>
                </a:path>
              </a:pathLst>
            </a:custGeom>
            <a:solidFill>
              <a:srgbClr val="E97145"/>
            </a:solidFill>
          </p:spPr>
          <p:txBody>
            <a:bodyPr/>
            <a:lstStyle/>
            <a:p>
              <a:endParaRPr lang="en-US"/>
            </a:p>
          </p:txBody>
        </p:sp>
        <p:sp>
          <p:nvSpPr>
            <p:cNvPr id="11" name="TextBox 11"/>
            <p:cNvSpPr txBox="1"/>
            <p:nvPr/>
          </p:nvSpPr>
          <p:spPr>
            <a:xfrm>
              <a:off x="0" y="-47625"/>
              <a:ext cx="1932354" cy="454025"/>
            </a:xfrm>
            <a:prstGeom prst="rect">
              <a:avLst/>
            </a:prstGeom>
          </p:spPr>
          <p:txBody>
            <a:bodyPr lIns="50800" tIns="50800" rIns="50800" bIns="50800" rtlCol="0" anchor="ctr"/>
            <a:lstStyle/>
            <a:p>
              <a:pPr algn="ctr">
                <a:lnSpc>
                  <a:spcPts val="3500"/>
                </a:lnSpc>
              </a:pPr>
              <a:endParaRPr/>
            </a:p>
          </p:txBody>
        </p:sp>
      </p:grpSp>
      <p:sp>
        <p:nvSpPr>
          <p:cNvPr id="12" name="Freeform 12"/>
          <p:cNvSpPr/>
          <p:nvPr/>
        </p:nvSpPr>
        <p:spPr>
          <a:xfrm flipH="1">
            <a:off x="9144000" y="3348621"/>
            <a:ext cx="516146" cy="688195"/>
          </a:xfrm>
          <a:custGeom>
            <a:avLst/>
            <a:gdLst/>
            <a:ahLst/>
            <a:cxnLst/>
            <a:rect l="l" t="t" r="r" b="b"/>
            <a:pathLst>
              <a:path w="516146" h="688195">
                <a:moveTo>
                  <a:pt x="516146" y="0"/>
                </a:moveTo>
                <a:lnTo>
                  <a:pt x="0" y="0"/>
                </a:lnTo>
                <a:lnTo>
                  <a:pt x="0" y="688195"/>
                </a:lnTo>
                <a:lnTo>
                  <a:pt x="516146" y="688195"/>
                </a:lnTo>
                <a:lnTo>
                  <a:pt x="51614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p:cNvSpPr/>
          <p:nvPr/>
        </p:nvSpPr>
        <p:spPr>
          <a:xfrm flipH="1">
            <a:off x="3711497" y="7757369"/>
            <a:ext cx="516146" cy="688195"/>
          </a:xfrm>
          <a:custGeom>
            <a:avLst/>
            <a:gdLst/>
            <a:ahLst/>
            <a:cxnLst/>
            <a:rect l="l" t="t" r="r" b="b"/>
            <a:pathLst>
              <a:path w="516146" h="688195">
                <a:moveTo>
                  <a:pt x="516146" y="0"/>
                </a:moveTo>
                <a:lnTo>
                  <a:pt x="0" y="0"/>
                </a:lnTo>
                <a:lnTo>
                  <a:pt x="0" y="688195"/>
                </a:lnTo>
                <a:lnTo>
                  <a:pt x="516146" y="688195"/>
                </a:lnTo>
                <a:lnTo>
                  <a:pt x="516146"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AutoShape 14"/>
          <p:cNvSpPr/>
          <p:nvPr/>
        </p:nvSpPr>
        <p:spPr>
          <a:xfrm>
            <a:off x="7834708" y="6298541"/>
            <a:ext cx="4870755" cy="0"/>
          </a:xfrm>
          <a:prstGeom prst="line">
            <a:avLst/>
          </a:prstGeom>
          <a:ln w="47625" cap="flat">
            <a:solidFill>
              <a:srgbClr val="FFFFFF"/>
            </a:solidFill>
            <a:prstDash val="solid"/>
            <a:headEnd type="none" w="sm" len="sm"/>
            <a:tailEnd type="none" w="sm" len="sm"/>
          </a:ln>
        </p:spPr>
        <p:txBody>
          <a:bodyPr/>
          <a:lstStyle/>
          <a:p>
            <a:endParaRPr lang="en-US"/>
          </a:p>
        </p:txBody>
      </p:sp>
      <p:sp>
        <p:nvSpPr>
          <p:cNvPr id="15" name="TextBox 15"/>
          <p:cNvSpPr txBox="1"/>
          <p:nvPr/>
        </p:nvSpPr>
        <p:spPr>
          <a:xfrm>
            <a:off x="1028700" y="397601"/>
            <a:ext cx="8927654" cy="1317469"/>
          </a:xfrm>
          <a:prstGeom prst="rect">
            <a:avLst/>
          </a:prstGeom>
        </p:spPr>
        <p:txBody>
          <a:bodyPr lIns="0" tIns="0" rIns="0" bIns="0" rtlCol="0" anchor="t">
            <a:spAutoFit/>
          </a:bodyPr>
          <a:lstStyle/>
          <a:p>
            <a:pPr>
              <a:lnSpc>
                <a:spcPts val="10858"/>
              </a:lnSpc>
            </a:pPr>
            <a:r>
              <a:rPr lang="en-US" sz="7756">
                <a:solidFill>
                  <a:srgbClr val="FFFFFF"/>
                </a:solidFill>
                <a:latin typeface="Cerebri Bold"/>
              </a:rPr>
              <a:t>The speakers</a:t>
            </a:r>
          </a:p>
        </p:txBody>
      </p:sp>
      <p:sp>
        <p:nvSpPr>
          <p:cNvPr id="16" name="TextBox 16"/>
          <p:cNvSpPr txBox="1"/>
          <p:nvPr/>
        </p:nvSpPr>
        <p:spPr>
          <a:xfrm>
            <a:off x="9956354" y="3363145"/>
            <a:ext cx="3324434" cy="563880"/>
          </a:xfrm>
          <a:prstGeom prst="rect">
            <a:avLst/>
          </a:prstGeom>
        </p:spPr>
        <p:txBody>
          <a:bodyPr lIns="0" tIns="0" rIns="0" bIns="0" rtlCol="0" anchor="t">
            <a:spAutoFit/>
          </a:bodyPr>
          <a:lstStyle/>
          <a:p>
            <a:pPr>
              <a:lnSpc>
                <a:spcPts val="4620"/>
              </a:lnSpc>
            </a:pPr>
            <a:r>
              <a:rPr lang="en-US" sz="3300" dirty="0">
                <a:solidFill>
                  <a:srgbClr val="232E54"/>
                </a:solidFill>
                <a:latin typeface="Cerebri Bold"/>
              </a:rPr>
              <a:t>Eugene Mejia</a:t>
            </a:r>
          </a:p>
        </p:txBody>
      </p:sp>
      <p:sp>
        <p:nvSpPr>
          <p:cNvPr id="17" name="TextBox 17"/>
          <p:cNvSpPr txBox="1"/>
          <p:nvPr/>
        </p:nvSpPr>
        <p:spPr>
          <a:xfrm>
            <a:off x="4292992" y="7817681"/>
            <a:ext cx="3324434" cy="563880"/>
          </a:xfrm>
          <a:prstGeom prst="rect">
            <a:avLst/>
          </a:prstGeom>
        </p:spPr>
        <p:txBody>
          <a:bodyPr lIns="0" tIns="0" rIns="0" bIns="0" rtlCol="0" anchor="t">
            <a:spAutoFit/>
          </a:bodyPr>
          <a:lstStyle/>
          <a:p>
            <a:pPr>
              <a:lnSpc>
                <a:spcPts val="4620"/>
              </a:lnSpc>
            </a:pPr>
            <a:r>
              <a:rPr lang="en-US" sz="3300">
                <a:solidFill>
                  <a:srgbClr val="232E54"/>
                </a:solidFill>
                <a:latin typeface="Cerebri Bold"/>
              </a:rPr>
              <a:t>Micah Gaudet</a:t>
            </a:r>
          </a:p>
        </p:txBody>
      </p:sp>
      <p:sp>
        <p:nvSpPr>
          <p:cNvPr id="18" name="TextBox 18"/>
          <p:cNvSpPr txBox="1"/>
          <p:nvPr/>
        </p:nvSpPr>
        <p:spPr>
          <a:xfrm>
            <a:off x="10270085" y="6610569"/>
            <a:ext cx="6989215" cy="1356140"/>
          </a:xfrm>
          <a:prstGeom prst="rect">
            <a:avLst/>
          </a:prstGeom>
        </p:spPr>
        <p:txBody>
          <a:bodyPr lIns="0" tIns="0" rIns="0" bIns="0" rtlCol="0" anchor="t">
            <a:spAutoFit/>
          </a:bodyPr>
          <a:lstStyle/>
          <a:p>
            <a:pPr>
              <a:lnSpc>
                <a:spcPts val="2718"/>
              </a:lnSpc>
            </a:pPr>
            <a:r>
              <a:rPr lang="en-US" dirty="0">
                <a:solidFill>
                  <a:srgbClr val="FFFFFF"/>
                </a:solidFill>
                <a:latin typeface="Glacial Indifference"/>
              </a:rPr>
              <a:t>Micah Gaudet, Deputy City Manager and Chief Public Safety Officer (Left) &amp; Eugene Mejia, Chief AI Strategy and Transformation Officer (Right)</a:t>
            </a:r>
            <a:endParaRPr lang="en-US" sz="1800" dirty="0">
              <a:solidFill>
                <a:srgbClr val="FFFFFF"/>
              </a:solidFill>
              <a:latin typeface="Glacial Indifference"/>
            </a:endParaRPr>
          </a:p>
          <a:p>
            <a:pPr>
              <a:lnSpc>
                <a:spcPts val="2718"/>
              </a:lnSpc>
            </a:pPr>
            <a:endParaRPr lang="en-US" sz="1800" dirty="0">
              <a:solidFill>
                <a:srgbClr val="FFFFFF"/>
              </a:solidFill>
              <a:latin typeface="Glacial Indifferenc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2407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592393" cy="10287000"/>
            <a:chOff x="0" y="0"/>
            <a:chExt cx="1092614" cy="2009822"/>
          </a:xfrm>
        </p:grpSpPr>
        <p:sp>
          <p:nvSpPr>
            <p:cNvPr id="3" name="Freeform 3"/>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232E54"/>
            </a:solidFill>
          </p:spPr>
          <p:txBody>
            <a:bodyPr/>
            <a:lstStyle/>
            <a:p>
              <a:endParaRPr lang="en-US"/>
            </a:p>
          </p:txBody>
        </p:sp>
        <p:sp>
          <p:nvSpPr>
            <p:cNvPr id="4" name="TextBox 4"/>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2403300" y="4976547"/>
            <a:ext cx="4440912" cy="3862986"/>
            <a:chOff x="0" y="0"/>
            <a:chExt cx="867643" cy="754731"/>
          </a:xfrm>
        </p:grpSpPr>
        <p:sp>
          <p:nvSpPr>
            <p:cNvPr id="6" name="Freeform 6"/>
            <p:cNvSpPr/>
            <p:nvPr/>
          </p:nvSpPr>
          <p:spPr>
            <a:xfrm>
              <a:off x="0" y="0"/>
              <a:ext cx="867643" cy="754731"/>
            </a:xfrm>
            <a:custGeom>
              <a:avLst/>
              <a:gdLst/>
              <a:ahLst/>
              <a:cxnLst/>
              <a:rect l="l" t="t" r="r" b="b"/>
              <a:pathLst>
                <a:path w="867643" h="754731">
                  <a:moveTo>
                    <a:pt x="0" y="0"/>
                  </a:moveTo>
                  <a:lnTo>
                    <a:pt x="867643" y="0"/>
                  </a:lnTo>
                  <a:lnTo>
                    <a:pt x="867643" y="754731"/>
                  </a:lnTo>
                  <a:lnTo>
                    <a:pt x="0" y="754731"/>
                  </a:lnTo>
                  <a:close/>
                </a:path>
              </a:pathLst>
            </a:custGeom>
            <a:solidFill>
              <a:srgbClr val="F7C934"/>
            </a:solidFill>
          </p:spPr>
          <p:txBody>
            <a:bodyPr/>
            <a:lstStyle/>
            <a:p>
              <a:endParaRPr lang="en-US"/>
            </a:p>
          </p:txBody>
        </p:sp>
        <p:sp>
          <p:nvSpPr>
            <p:cNvPr id="7" name="TextBox 7"/>
            <p:cNvSpPr txBox="1"/>
            <p:nvPr/>
          </p:nvSpPr>
          <p:spPr>
            <a:xfrm>
              <a:off x="0" y="-47625"/>
              <a:ext cx="867643" cy="802356"/>
            </a:xfrm>
            <a:prstGeom prst="rect">
              <a:avLst/>
            </a:prstGeom>
          </p:spPr>
          <p:txBody>
            <a:bodyPr lIns="50800" tIns="50800" rIns="50800" bIns="50800" rtlCol="0" anchor="ctr"/>
            <a:lstStyle/>
            <a:p>
              <a:pPr algn="ctr">
                <a:lnSpc>
                  <a:spcPts val="3500"/>
                </a:lnSpc>
              </a:pPr>
              <a:endParaRPr/>
            </a:p>
          </p:txBody>
        </p:sp>
      </p:grpSp>
      <p:sp>
        <p:nvSpPr>
          <p:cNvPr id="10" name="Freeform 10"/>
          <p:cNvSpPr/>
          <p:nvPr/>
        </p:nvSpPr>
        <p:spPr>
          <a:xfrm>
            <a:off x="1456163" y="5178940"/>
            <a:ext cx="1565227" cy="156522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7C934"/>
          </a:solidFill>
        </p:spPr>
        <p:txBody>
          <a:bodyPr/>
          <a:lstStyle/>
          <a:p>
            <a:endParaRPr lang="en-US"/>
          </a:p>
        </p:txBody>
      </p:sp>
      <p:sp>
        <p:nvSpPr>
          <p:cNvPr id="11" name="Freeform 11"/>
          <p:cNvSpPr/>
          <p:nvPr/>
        </p:nvSpPr>
        <p:spPr>
          <a:xfrm>
            <a:off x="8714831" y="2547059"/>
            <a:ext cx="858337" cy="967140"/>
          </a:xfrm>
          <a:custGeom>
            <a:avLst/>
            <a:gdLst/>
            <a:ahLst/>
            <a:cxnLst/>
            <a:rect l="l" t="t" r="r" b="b"/>
            <a:pathLst>
              <a:path w="858337" h="967140">
                <a:moveTo>
                  <a:pt x="0" y="0"/>
                </a:moveTo>
                <a:lnTo>
                  <a:pt x="858337" y="0"/>
                </a:lnTo>
                <a:lnTo>
                  <a:pt x="858337" y="967140"/>
                </a:lnTo>
                <a:lnTo>
                  <a:pt x="0" y="9671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8709556" y="5121011"/>
            <a:ext cx="962644" cy="957831"/>
          </a:xfrm>
          <a:custGeom>
            <a:avLst/>
            <a:gdLst/>
            <a:ahLst/>
            <a:cxnLst/>
            <a:rect l="l" t="t" r="r" b="b"/>
            <a:pathLst>
              <a:path w="962644" h="957831">
                <a:moveTo>
                  <a:pt x="0" y="0"/>
                </a:moveTo>
                <a:lnTo>
                  <a:pt x="962644" y="0"/>
                </a:lnTo>
                <a:lnTo>
                  <a:pt x="962644" y="957831"/>
                </a:lnTo>
                <a:lnTo>
                  <a:pt x="0" y="9578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8846006" y="7650664"/>
            <a:ext cx="771127" cy="946168"/>
          </a:xfrm>
          <a:custGeom>
            <a:avLst/>
            <a:gdLst/>
            <a:ahLst/>
            <a:cxnLst/>
            <a:rect l="l" t="t" r="r" b="b"/>
            <a:pathLst>
              <a:path w="771127" h="946168">
                <a:moveTo>
                  <a:pt x="0" y="0"/>
                </a:moveTo>
                <a:lnTo>
                  <a:pt x="771127" y="0"/>
                </a:lnTo>
                <a:lnTo>
                  <a:pt x="771127" y="946168"/>
                </a:lnTo>
                <a:lnTo>
                  <a:pt x="0" y="946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3021222" y="6972264"/>
            <a:ext cx="3333358" cy="1224502"/>
          </a:xfrm>
          <a:prstGeom prst="rect">
            <a:avLst/>
          </a:prstGeom>
        </p:spPr>
        <p:txBody>
          <a:bodyPr lIns="0" tIns="0" rIns="0" bIns="0" rtlCol="0" anchor="t">
            <a:spAutoFit/>
          </a:bodyPr>
          <a:lstStyle/>
          <a:p>
            <a:pPr>
              <a:lnSpc>
                <a:spcPts val="4925"/>
              </a:lnSpc>
            </a:pPr>
            <a:r>
              <a:rPr lang="en-US" sz="3518">
                <a:solidFill>
                  <a:srgbClr val="232E54"/>
                </a:solidFill>
                <a:latin typeface="Cerebri Bold"/>
              </a:rPr>
              <a:t>City of Maricopa</a:t>
            </a:r>
          </a:p>
        </p:txBody>
      </p:sp>
      <p:sp>
        <p:nvSpPr>
          <p:cNvPr id="15" name="TextBox 15"/>
          <p:cNvSpPr txBox="1"/>
          <p:nvPr/>
        </p:nvSpPr>
        <p:spPr>
          <a:xfrm>
            <a:off x="3503510" y="6023436"/>
            <a:ext cx="3243726" cy="759823"/>
          </a:xfrm>
          <a:prstGeom prst="rect">
            <a:avLst/>
          </a:prstGeom>
        </p:spPr>
        <p:txBody>
          <a:bodyPr wrap="square" lIns="0" tIns="0" rIns="0" bIns="0" rtlCol="0" anchor="t">
            <a:spAutoFit/>
          </a:bodyPr>
          <a:lstStyle/>
          <a:p>
            <a:pPr>
              <a:lnSpc>
                <a:spcPts val="3080"/>
              </a:lnSpc>
            </a:pPr>
            <a:r>
              <a:rPr lang="en-US" sz="2000" dirty="0">
                <a:solidFill>
                  <a:srgbClr val="232E54"/>
                </a:solidFill>
                <a:latin typeface="Glacial Indifference Italics"/>
              </a:rPr>
              <a:t>Deputy City Manager/Chief Public Safety Officer</a:t>
            </a:r>
          </a:p>
        </p:txBody>
      </p:sp>
      <p:sp>
        <p:nvSpPr>
          <p:cNvPr id="16" name="TextBox 16"/>
          <p:cNvSpPr txBox="1"/>
          <p:nvPr/>
        </p:nvSpPr>
        <p:spPr>
          <a:xfrm>
            <a:off x="10610015" y="946011"/>
            <a:ext cx="5999669" cy="713538"/>
          </a:xfrm>
          <a:prstGeom prst="rect">
            <a:avLst/>
          </a:prstGeom>
        </p:spPr>
        <p:txBody>
          <a:bodyPr lIns="0" tIns="0" rIns="0" bIns="0" rtlCol="0" anchor="t">
            <a:spAutoFit/>
          </a:bodyPr>
          <a:lstStyle/>
          <a:p>
            <a:pPr>
              <a:lnSpc>
                <a:spcPts val="5821"/>
              </a:lnSpc>
            </a:pPr>
            <a:r>
              <a:rPr lang="en-US" sz="4157" dirty="0">
                <a:solidFill>
                  <a:srgbClr val="FFFFFF"/>
                </a:solidFill>
                <a:latin typeface="Cerebri Bold"/>
              </a:rPr>
              <a:t>MICAH’S BIO…</a:t>
            </a:r>
          </a:p>
        </p:txBody>
      </p:sp>
      <p:sp>
        <p:nvSpPr>
          <p:cNvPr id="17" name="TextBox 17"/>
          <p:cNvSpPr txBox="1"/>
          <p:nvPr/>
        </p:nvSpPr>
        <p:spPr>
          <a:xfrm>
            <a:off x="10077214" y="2245876"/>
            <a:ext cx="7315200" cy="2357761"/>
          </a:xfrm>
          <a:prstGeom prst="rect">
            <a:avLst/>
          </a:prstGeom>
        </p:spPr>
        <p:txBody>
          <a:bodyPr wrap="square" lIns="0" tIns="0" rIns="0" bIns="0" rtlCol="0" anchor="t">
            <a:spAutoFit/>
          </a:bodyPr>
          <a:lstStyle/>
          <a:p>
            <a:pPr marL="0" marR="0" algn="just">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Micah Gaudet serves as the Deputy City Manager/Chief Public Safety Officer for the City of Maricopa, AZ. He is the nation’s leading voice on applying generative AI in local government. His innovative approach and influential social media presence have significantly contributed to the practical use of AI in the public sector. Micah is the creator of the first-ever generative AI course specifically designed for local governments, a program that has gained popularity in over 50 U.S. cities including Dallas, TX, Liberty Lake, WA, and Tempe, AZ.</a:t>
            </a:r>
          </a:p>
        </p:txBody>
      </p:sp>
      <p:sp>
        <p:nvSpPr>
          <p:cNvPr id="18" name="TextBox 18"/>
          <p:cNvSpPr txBox="1"/>
          <p:nvPr/>
        </p:nvSpPr>
        <p:spPr>
          <a:xfrm>
            <a:off x="10077214" y="5010548"/>
            <a:ext cx="7284098" cy="1765035"/>
          </a:xfrm>
          <a:prstGeom prst="rect">
            <a:avLst/>
          </a:prstGeom>
        </p:spPr>
        <p:txBody>
          <a:bodyPr wrap="square" lIns="0" tIns="0" rIns="0" bIns="0" rtlCol="0" anchor="t">
            <a:spAutoFit/>
          </a:bodyPr>
          <a:lstStyle/>
          <a:p>
            <a:pPr marL="0" marR="0" algn="just">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He is the founder of the AI in Local Government Network, an impressive group with over 220 members representing 190 local governments worldwide, including cities like Buenos Aires, Argentina, and London, UK, as well as nearly every state in the US. Micah's pioneering work in this field has made him a sought-after speaker at local government conferences and led to a partnership with Strategic Government Resources.</a:t>
            </a:r>
          </a:p>
        </p:txBody>
      </p:sp>
      <p:pic>
        <p:nvPicPr>
          <p:cNvPr id="23" name="Picture 22">
            <a:extLst>
              <a:ext uri="{FF2B5EF4-FFF2-40B4-BE49-F238E27FC236}">
                <a16:creationId xmlns:a16="http://schemas.microsoft.com/office/drawing/2014/main" id="{A8919EE3-2F39-4018-B181-33CD1BD208F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85900" y="5204461"/>
            <a:ext cx="1524000" cy="1516380"/>
          </a:xfrm>
          <a:prstGeom prst="ellipse">
            <a:avLst/>
          </a:prstGeom>
        </p:spPr>
      </p:pic>
      <p:sp>
        <p:nvSpPr>
          <p:cNvPr id="19" name="TextBox 19"/>
          <p:cNvSpPr txBox="1"/>
          <p:nvPr/>
        </p:nvSpPr>
        <p:spPr>
          <a:xfrm>
            <a:off x="10108316" y="7314248"/>
            <a:ext cx="7252996" cy="1765035"/>
          </a:xfrm>
          <a:prstGeom prst="rect">
            <a:avLst/>
          </a:prstGeom>
        </p:spPr>
        <p:txBody>
          <a:bodyPr wrap="square" lIns="0" tIns="0" rIns="0" bIns="0" rtlCol="0" anchor="t">
            <a:spAutoFit/>
          </a:bodyPr>
          <a:lstStyle/>
          <a:p>
            <a:pPr marL="0" marR="0" algn="just">
              <a:lnSpc>
                <a:spcPct val="107000"/>
              </a:lnSpc>
              <a:spcBef>
                <a:spcPts val="0"/>
              </a:spcBef>
              <a:spcAft>
                <a:spcPts val="800"/>
              </a:spcAft>
            </a:pPr>
            <a:r>
              <a:rPr lang="en-US" sz="1800"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Holding a B.S. in Economics from Middle Tennessee State University and an MA in Public Administration from The Johns Hopkins University, Micah is a vanguard in melding AI with government services. He challenges the status quo and advocates for innovative solutions to ensure a sustainable future. His achievements and visionary perspective establish him as a luminary in the sphere of forward-thinking local government administration.</a:t>
            </a:r>
          </a:p>
        </p:txBody>
      </p:sp>
      <p:sp>
        <p:nvSpPr>
          <p:cNvPr id="20" name="TextBox 20"/>
          <p:cNvSpPr txBox="1"/>
          <p:nvPr/>
        </p:nvSpPr>
        <p:spPr>
          <a:xfrm>
            <a:off x="3503510" y="5570015"/>
            <a:ext cx="2368782" cy="422275"/>
          </a:xfrm>
          <a:prstGeom prst="rect">
            <a:avLst/>
          </a:prstGeom>
        </p:spPr>
        <p:txBody>
          <a:bodyPr lIns="0" tIns="0" rIns="0" bIns="0" rtlCol="0" anchor="t">
            <a:spAutoFit/>
          </a:bodyPr>
          <a:lstStyle/>
          <a:p>
            <a:pPr>
              <a:lnSpc>
                <a:spcPts val="3500"/>
              </a:lnSpc>
            </a:pPr>
            <a:r>
              <a:rPr lang="en-US" sz="2500">
                <a:solidFill>
                  <a:srgbClr val="232E54"/>
                </a:solidFill>
                <a:latin typeface="Cerebri Bold"/>
              </a:rPr>
              <a:t>Micah Gaudet</a:t>
            </a:r>
          </a:p>
        </p:txBody>
      </p:sp>
      <p:sp>
        <p:nvSpPr>
          <p:cNvPr id="21" name="Freeform 21"/>
          <p:cNvSpPr/>
          <p:nvPr/>
        </p:nvSpPr>
        <p:spPr>
          <a:xfrm>
            <a:off x="0" y="-1903398"/>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2407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592393" cy="10287000"/>
            <a:chOff x="0" y="0"/>
            <a:chExt cx="1092614" cy="2009822"/>
          </a:xfrm>
        </p:grpSpPr>
        <p:sp>
          <p:nvSpPr>
            <p:cNvPr id="3" name="Freeform 3"/>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232E54"/>
            </a:solidFill>
          </p:spPr>
          <p:txBody>
            <a:bodyPr/>
            <a:lstStyle/>
            <a:p>
              <a:endParaRPr lang="en-US"/>
            </a:p>
          </p:txBody>
        </p:sp>
        <p:sp>
          <p:nvSpPr>
            <p:cNvPr id="4" name="TextBox 4"/>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grpSp>
        <p:nvGrpSpPr>
          <p:cNvPr id="5" name="Group 5"/>
          <p:cNvGrpSpPr/>
          <p:nvPr/>
        </p:nvGrpSpPr>
        <p:grpSpPr>
          <a:xfrm>
            <a:off x="2467445" y="4859062"/>
            <a:ext cx="4440912" cy="3862986"/>
            <a:chOff x="0" y="0"/>
            <a:chExt cx="867643" cy="754731"/>
          </a:xfrm>
        </p:grpSpPr>
        <p:sp>
          <p:nvSpPr>
            <p:cNvPr id="6" name="Freeform 6"/>
            <p:cNvSpPr/>
            <p:nvPr/>
          </p:nvSpPr>
          <p:spPr>
            <a:xfrm>
              <a:off x="0" y="0"/>
              <a:ext cx="867643" cy="754731"/>
            </a:xfrm>
            <a:custGeom>
              <a:avLst/>
              <a:gdLst/>
              <a:ahLst/>
              <a:cxnLst/>
              <a:rect l="l" t="t" r="r" b="b"/>
              <a:pathLst>
                <a:path w="867643" h="754731">
                  <a:moveTo>
                    <a:pt x="0" y="0"/>
                  </a:moveTo>
                  <a:lnTo>
                    <a:pt x="867643" y="0"/>
                  </a:lnTo>
                  <a:lnTo>
                    <a:pt x="867643" y="754731"/>
                  </a:lnTo>
                  <a:lnTo>
                    <a:pt x="0" y="754731"/>
                  </a:lnTo>
                  <a:close/>
                </a:path>
              </a:pathLst>
            </a:custGeom>
            <a:solidFill>
              <a:srgbClr val="70C266"/>
            </a:solidFill>
          </p:spPr>
          <p:txBody>
            <a:bodyPr/>
            <a:lstStyle/>
            <a:p>
              <a:endParaRPr lang="en-US"/>
            </a:p>
          </p:txBody>
        </p:sp>
        <p:sp>
          <p:nvSpPr>
            <p:cNvPr id="7" name="TextBox 7"/>
            <p:cNvSpPr txBox="1"/>
            <p:nvPr/>
          </p:nvSpPr>
          <p:spPr>
            <a:xfrm>
              <a:off x="0" y="-47625"/>
              <a:ext cx="867643" cy="802356"/>
            </a:xfrm>
            <a:prstGeom prst="rect">
              <a:avLst/>
            </a:prstGeom>
          </p:spPr>
          <p:txBody>
            <a:bodyPr lIns="50800" tIns="50800" rIns="50800" bIns="50800" rtlCol="0" anchor="ctr"/>
            <a:lstStyle/>
            <a:p>
              <a:pPr algn="ctr">
                <a:lnSpc>
                  <a:spcPts val="3500"/>
                </a:lnSpc>
              </a:pPr>
              <a:endParaRPr/>
            </a:p>
          </p:txBody>
        </p:sp>
      </p:grpSp>
      <p:sp>
        <p:nvSpPr>
          <p:cNvPr id="10" name="Freeform 10"/>
          <p:cNvSpPr/>
          <p:nvPr/>
        </p:nvSpPr>
        <p:spPr>
          <a:xfrm>
            <a:off x="1684052" y="5210359"/>
            <a:ext cx="1565227" cy="1565224"/>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70C266"/>
          </a:solidFill>
        </p:spPr>
        <p:txBody>
          <a:bodyPr/>
          <a:lstStyle/>
          <a:p>
            <a:endParaRPr lang="en-US"/>
          </a:p>
        </p:txBody>
      </p:sp>
      <p:sp>
        <p:nvSpPr>
          <p:cNvPr id="11" name="Freeform 11"/>
          <p:cNvSpPr/>
          <p:nvPr/>
        </p:nvSpPr>
        <p:spPr>
          <a:xfrm>
            <a:off x="8804638" y="2712939"/>
            <a:ext cx="858337" cy="967140"/>
          </a:xfrm>
          <a:custGeom>
            <a:avLst/>
            <a:gdLst/>
            <a:ahLst/>
            <a:cxnLst/>
            <a:rect l="l" t="t" r="r" b="b"/>
            <a:pathLst>
              <a:path w="858337" h="967140">
                <a:moveTo>
                  <a:pt x="0" y="0"/>
                </a:moveTo>
                <a:lnTo>
                  <a:pt x="858337" y="0"/>
                </a:lnTo>
                <a:lnTo>
                  <a:pt x="858337" y="967140"/>
                </a:lnTo>
                <a:lnTo>
                  <a:pt x="0" y="9671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2" name="Freeform 12"/>
          <p:cNvSpPr/>
          <p:nvPr/>
        </p:nvSpPr>
        <p:spPr>
          <a:xfrm>
            <a:off x="8799066" y="5464223"/>
            <a:ext cx="962644" cy="957831"/>
          </a:xfrm>
          <a:custGeom>
            <a:avLst/>
            <a:gdLst/>
            <a:ahLst/>
            <a:cxnLst/>
            <a:rect l="l" t="t" r="r" b="b"/>
            <a:pathLst>
              <a:path w="962644" h="957831">
                <a:moveTo>
                  <a:pt x="0" y="0"/>
                </a:moveTo>
                <a:lnTo>
                  <a:pt x="962644" y="0"/>
                </a:lnTo>
                <a:lnTo>
                  <a:pt x="962644" y="957831"/>
                </a:lnTo>
                <a:lnTo>
                  <a:pt x="0" y="9578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8899166" y="7621354"/>
            <a:ext cx="771127" cy="946168"/>
          </a:xfrm>
          <a:custGeom>
            <a:avLst/>
            <a:gdLst/>
            <a:ahLst/>
            <a:cxnLst/>
            <a:rect l="l" t="t" r="r" b="b"/>
            <a:pathLst>
              <a:path w="771127" h="946168">
                <a:moveTo>
                  <a:pt x="0" y="0"/>
                </a:moveTo>
                <a:lnTo>
                  <a:pt x="771127" y="0"/>
                </a:lnTo>
                <a:lnTo>
                  <a:pt x="771127" y="946168"/>
                </a:lnTo>
                <a:lnTo>
                  <a:pt x="0" y="9461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p:nvPr/>
        </p:nvSpPr>
        <p:spPr>
          <a:xfrm>
            <a:off x="3021222" y="6972264"/>
            <a:ext cx="3333358" cy="1224502"/>
          </a:xfrm>
          <a:prstGeom prst="rect">
            <a:avLst/>
          </a:prstGeom>
        </p:spPr>
        <p:txBody>
          <a:bodyPr lIns="0" tIns="0" rIns="0" bIns="0" rtlCol="0" anchor="t">
            <a:spAutoFit/>
          </a:bodyPr>
          <a:lstStyle/>
          <a:p>
            <a:pPr>
              <a:lnSpc>
                <a:spcPts val="4925"/>
              </a:lnSpc>
            </a:pPr>
            <a:r>
              <a:rPr lang="en-US" sz="3518">
                <a:solidFill>
                  <a:srgbClr val="232E54"/>
                </a:solidFill>
                <a:latin typeface="Cerebri Bold"/>
              </a:rPr>
              <a:t>Town of Gilbert</a:t>
            </a:r>
          </a:p>
        </p:txBody>
      </p:sp>
      <p:sp>
        <p:nvSpPr>
          <p:cNvPr id="15" name="TextBox 15"/>
          <p:cNvSpPr txBox="1"/>
          <p:nvPr/>
        </p:nvSpPr>
        <p:spPr>
          <a:xfrm>
            <a:off x="3515868" y="6039785"/>
            <a:ext cx="2838712" cy="766235"/>
          </a:xfrm>
          <a:prstGeom prst="rect">
            <a:avLst/>
          </a:prstGeom>
        </p:spPr>
        <p:txBody>
          <a:bodyPr lIns="0" tIns="0" rIns="0" bIns="0" rtlCol="0" anchor="t">
            <a:spAutoFit/>
          </a:bodyPr>
          <a:lstStyle/>
          <a:p>
            <a:pPr>
              <a:lnSpc>
                <a:spcPts val="3080"/>
              </a:lnSpc>
            </a:pPr>
            <a:r>
              <a:rPr lang="en-US" sz="2200">
                <a:solidFill>
                  <a:srgbClr val="232E54"/>
                </a:solidFill>
                <a:latin typeface="Glacial Indifference Italics"/>
              </a:rPr>
              <a:t>Chief AI Strategy &amp; Transformation Officer</a:t>
            </a:r>
          </a:p>
        </p:txBody>
      </p:sp>
      <p:sp>
        <p:nvSpPr>
          <p:cNvPr id="16" name="TextBox 16"/>
          <p:cNvSpPr txBox="1"/>
          <p:nvPr/>
        </p:nvSpPr>
        <p:spPr>
          <a:xfrm>
            <a:off x="10591800" y="1361574"/>
            <a:ext cx="5999669" cy="713538"/>
          </a:xfrm>
          <a:prstGeom prst="rect">
            <a:avLst/>
          </a:prstGeom>
        </p:spPr>
        <p:txBody>
          <a:bodyPr lIns="0" tIns="0" rIns="0" bIns="0" rtlCol="0" anchor="t">
            <a:spAutoFit/>
          </a:bodyPr>
          <a:lstStyle/>
          <a:p>
            <a:pPr>
              <a:lnSpc>
                <a:spcPts val="5821"/>
              </a:lnSpc>
            </a:pPr>
            <a:r>
              <a:rPr lang="en-US" sz="4157" dirty="0">
                <a:solidFill>
                  <a:srgbClr val="FFFFFF"/>
                </a:solidFill>
                <a:latin typeface="Cerebri Bold"/>
              </a:rPr>
              <a:t>EUGENE’S BIO…</a:t>
            </a:r>
          </a:p>
        </p:txBody>
      </p:sp>
      <p:sp>
        <p:nvSpPr>
          <p:cNvPr id="17" name="TextBox 17"/>
          <p:cNvSpPr txBox="1"/>
          <p:nvPr/>
        </p:nvSpPr>
        <p:spPr>
          <a:xfrm>
            <a:off x="10210800" y="2480231"/>
            <a:ext cx="7162800" cy="2053447"/>
          </a:xfrm>
          <a:prstGeom prst="rect">
            <a:avLst/>
          </a:prstGeom>
        </p:spPr>
        <p:txBody>
          <a:bodyPr wrap="square" lIns="0" tIns="0" rIns="0" bIns="0" rtlCol="0" anchor="t">
            <a:spAutoFit/>
          </a:bodyPr>
          <a:lstStyle/>
          <a:p>
            <a:pPr>
              <a:lnSpc>
                <a:spcPts val="2718"/>
              </a:lnSpc>
            </a:pPr>
            <a:r>
              <a:rPr lang="en-US" b="0" i="0" u="none" strike="noStrike" dirty="0">
                <a:solidFill>
                  <a:schemeClr val="bg1"/>
                </a:solidFill>
                <a:effectLst/>
              </a:rPr>
              <a:t>Eugene has 16+ years of experience in Local and County government Information Technology. During that time, he has held multiple leadership roles supporting Public Safety and Municipal environments. Eugene has served as Gilbert's first Deputy and Assistant Chief Technology Officer focused on driving digital transformation across the enterprise centered around the Customer Experience. </a:t>
            </a:r>
            <a:endParaRPr lang="en-US" sz="1800" dirty="0">
              <a:solidFill>
                <a:schemeClr val="bg1"/>
              </a:solidFill>
            </a:endParaRPr>
          </a:p>
        </p:txBody>
      </p:sp>
      <p:sp>
        <p:nvSpPr>
          <p:cNvPr id="18" name="TextBox 18"/>
          <p:cNvSpPr txBox="1"/>
          <p:nvPr/>
        </p:nvSpPr>
        <p:spPr>
          <a:xfrm>
            <a:off x="10210800" y="5032098"/>
            <a:ext cx="7391400" cy="1705595"/>
          </a:xfrm>
          <a:prstGeom prst="rect">
            <a:avLst/>
          </a:prstGeom>
        </p:spPr>
        <p:txBody>
          <a:bodyPr wrap="square" lIns="0" tIns="0" rIns="0" bIns="0" rtlCol="0" anchor="t">
            <a:spAutoFit/>
          </a:bodyPr>
          <a:lstStyle/>
          <a:p>
            <a:pPr>
              <a:lnSpc>
                <a:spcPts val="2718"/>
              </a:lnSpc>
            </a:pPr>
            <a:r>
              <a:rPr lang="en-US" b="0" i="0" u="none" strike="noStrike" dirty="0">
                <a:solidFill>
                  <a:schemeClr val="bg1"/>
                </a:solidFill>
                <a:effectLst/>
              </a:rPr>
              <a:t>He has been with Gilbert 11 years leading efforts to strategically align IT's Roadmap and Cloud Strategy to the Town’s ‘City of the Future’ vision. His latest role is another first, serving as Gilbert’s Chief AI Strategy and Transformation Officer, where he will be working in partnership with various departments and regional stakeholders, both public and private, to develop a vision in this space.</a:t>
            </a:r>
            <a:endParaRPr lang="en-US" sz="1800" dirty="0">
              <a:solidFill>
                <a:srgbClr val="FFFFFF"/>
              </a:solidFill>
            </a:endParaRPr>
          </a:p>
        </p:txBody>
      </p:sp>
      <p:sp>
        <p:nvSpPr>
          <p:cNvPr id="19" name="TextBox 19"/>
          <p:cNvSpPr txBox="1"/>
          <p:nvPr/>
        </p:nvSpPr>
        <p:spPr>
          <a:xfrm>
            <a:off x="10210800" y="7647590"/>
            <a:ext cx="7391400" cy="1009892"/>
          </a:xfrm>
          <a:prstGeom prst="rect">
            <a:avLst/>
          </a:prstGeom>
        </p:spPr>
        <p:txBody>
          <a:bodyPr wrap="square" lIns="0" tIns="0" rIns="0" bIns="0" rtlCol="0" anchor="t">
            <a:spAutoFit/>
          </a:bodyPr>
          <a:lstStyle/>
          <a:p>
            <a:pPr>
              <a:lnSpc>
                <a:spcPts val="2718"/>
              </a:lnSpc>
            </a:pPr>
            <a:r>
              <a:rPr lang="en-US" sz="1800" dirty="0">
                <a:solidFill>
                  <a:srgbClr val="FFFFFF"/>
                </a:solidFill>
                <a:latin typeface="Glacial Indifference"/>
              </a:rPr>
              <a:t>Eugene is currently serving as a member on the Dell State &amp; Local Government Advisory Board and the Adobe Cloud Customer Advisory Board.</a:t>
            </a:r>
          </a:p>
        </p:txBody>
      </p:sp>
      <p:sp>
        <p:nvSpPr>
          <p:cNvPr id="20" name="TextBox 20"/>
          <p:cNvSpPr txBox="1"/>
          <p:nvPr/>
        </p:nvSpPr>
        <p:spPr>
          <a:xfrm>
            <a:off x="3503510" y="5570015"/>
            <a:ext cx="2368782" cy="422275"/>
          </a:xfrm>
          <a:prstGeom prst="rect">
            <a:avLst/>
          </a:prstGeom>
        </p:spPr>
        <p:txBody>
          <a:bodyPr lIns="0" tIns="0" rIns="0" bIns="0" rtlCol="0" anchor="t">
            <a:spAutoFit/>
          </a:bodyPr>
          <a:lstStyle/>
          <a:p>
            <a:pPr>
              <a:lnSpc>
                <a:spcPts val="3500"/>
              </a:lnSpc>
            </a:pPr>
            <a:r>
              <a:rPr lang="en-US" sz="2500">
                <a:solidFill>
                  <a:srgbClr val="232E54"/>
                </a:solidFill>
                <a:latin typeface="Cerebri Bold"/>
              </a:rPr>
              <a:t>Eugene Mejia</a:t>
            </a:r>
          </a:p>
        </p:txBody>
      </p:sp>
      <p:sp>
        <p:nvSpPr>
          <p:cNvPr id="21" name="Freeform 21"/>
          <p:cNvSpPr/>
          <p:nvPr/>
        </p:nvSpPr>
        <p:spPr>
          <a:xfrm>
            <a:off x="0" y="-1903398"/>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22" name="Picture 21" descr="A person smiling for the camera&#10;&#10;Description automatically generated with medium confidence">
            <a:extLst>
              <a:ext uri="{FF2B5EF4-FFF2-40B4-BE49-F238E27FC236}">
                <a16:creationId xmlns:a16="http://schemas.microsoft.com/office/drawing/2014/main" id="{E725D8F0-3A46-1A4D-87B3-3447BE3D6130}"/>
              </a:ext>
            </a:extLst>
          </p:cNvPr>
          <p:cNvPicPr>
            <a:picLocks noChangeAspect="1"/>
          </p:cNvPicPr>
          <p:nvPr/>
        </p:nvPicPr>
        <p:blipFill rotWithShape="1">
          <a:blip r:embed="rId10">
            <a:extLst>
              <a:ext uri="{28A0092B-C50C-407E-A947-70E740481C1C}">
                <a14:useLocalDpi xmlns:a14="http://schemas.microsoft.com/office/drawing/2010/main" val="0"/>
              </a:ext>
            </a:extLst>
          </a:blip>
          <a:srcRect l="-1321" t="8724" r="4404" b="26881"/>
          <a:stretch/>
        </p:blipFill>
        <p:spPr>
          <a:xfrm>
            <a:off x="1684052" y="5189853"/>
            <a:ext cx="1609344" cy="1604874"/>
          </a:xfrm>
          <a:prstGeom prst="ellipse">
            <a:avLst/>
          </a:prstGeom>
          <a:ln w="28575">
            <a:solidFill>
              <a:srgbClr val="92D050"/>
            </a:solid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endParaRPr lang="en-US"/>
          </a:p>
        </p:txBody>
      </p:sp>
      <p:sp>
        <p:nvSpPr>
          <p:cNvPr id="3" name="Freeform 3"/>
          <p:cNvSpPr/>
          <p:nvPr/>
        </p:nvSpPr>
        <p:spPr>
          <a:xfrm>
            <a:off x="5176472" y="5486660"/>
            <a:ext cx="13227113" cy="4800340"/>
          </a:xfrm>
          <a:custGeom>
            <a:avLst/>
            <a:gdLst/>
            <a:ahLst/>
            <a:cxnLst/>
            <a:rect l="l" t="t" r="r" b="b"/>
            <a:pathLst>
              <a:path w="13227113" h="4800340">
                <a:moveTo>
                  <a:pt x="0" y="0"/>
                </a:moveTo>
                <a:lnTo>
                  <a:pt x="13227113" y="0"/>
                </a:lnTo>
                <a:lnTo>
                  <a:pt x="13227113" y="4800340"/>
                </a:lnTo>
                <a:lnTo>
                  <a:pt x="0" y="4800340"/>
                </a:lnTo>
                <a:lnTo>
                  <a:pt x="0" y="0"/>
                </a:lnTo>
                <a:close/>
              </a:path>
            </a:pathLst>
          </a:custGeom>
          <a:blipFill>
            <a:blip r:embed="rId3"/>
            <a:stretch>
              <a:fillRect/>
            </a:stretch>
          </a:blipFill>
        </p:spPr>
        <p:txBody>
          <a:bodyPr/>
          <a:lstStyle/>
          <a:p>
            <a:endParaRPr lang="en-US"/>
          </a:p>
        </p:txBody>
      </p:sp>
      <p:sp>
        <p:nvSpPr>
          <p:cNvPr id="5" name="TextBox 5"/>
          <p:cNvSpPr txBox="1"/>
          <p:nvPr/>
        </p:nvSpPr>
        <p:spPr>
          <a:xfrm>
            <a:off x="2905432" y="1322389"/>
            <a:ext cx="12477136" cy="3821111"/>
          </a:xfrm>
          <a:prstGeom prst="rect">
            <a:avLst/>
          </a:prstGeom>
        </p:spPr>
        <p:txBody>
          <a:bodyPr wrap="square" lIns="0" tIns="0" rIns="0" bIns="0" rtlCol="0" anchor="t">
            <a:spAutoFit/>
          </a:bodyPr>
          <a:lstStyle/>
          <a:p>
            <a:pPr algn="ctr">
              <a:lnSpc>
                <a:spcPct val="90000"/>
              </a:lnSpc>
              <a:spcBef>
                <a:spcPct val="0"/>
              </a:spcBef>
              <a:spcAft>
                <a:spcPts val="600"/>
              </a:spcAft>
            </a:pPr>
            <a:r>
              <a:rPr lang="en-US" sz="5400" b="0" dirty="0">
                <a:solidFill>
                  <a:srgbClr val="FFFFFF"/>
                </a:solidFill>
                <a:effectLst/>
                <a:latin typeface="Cerebri Bold" panose="020B0604020202020204" charset="0"/>
                <a:ea typeface="+mj-ea"/>
                <a:cs typeface="+mj-cs"/>
              </a:rPr>
              <a:t>“The elements of danger are with us, </a:t>
            </a:r>
          </a:p>
          <a:p>
            <a:pPr algn="ctr">
              <a:lnSpc>
                <a:spcPct val="90000"/>
              </a:lnSpc>
              <a:spcBef>
                <a:spcPct val="0"/>
              </a:spcBef>
              <a:spcAft>
                <a:spcPts val="600"/>
              </a:spcAft>
            </a:pPr>
            <a:r>
              <a:rPr lang="en-US" sz="5400" b="0" dirty="0">
                <a:solidFill>
                  <a:srgbClr val="FFFFFF"/>
                </a:solidFill>
                <a:effectLst/>
                <a:latin typeface="Cerebri Bold" panose="020B0604020202020204" charset="0"/>
                <a:ea typeface="+mj-ea"/>
                <a:cs typeface="+mj-cs"/>
              </a:rPr>
              <a:t>and the questions of safeguards demand the most careful consideration by our municipal authorities.”</a:t>
            </a:r>
            <a:endParaRPr lang="en-US" sz="5400" b="1" dirty="0">
              <a:solidFill>
                <a:srgbClr val="FFFFFF"/>
              </a:solidFill>
              <a:latin typeface="Cerebri Bold" panose="020B0604020202020204" charset="0"/>
              <a:ea typeface="+mj-ea"/>
              <a:cs typeface="+mj-cs"/>
            </a:endParaRPr>
          </a:p>
        </p:txBody>
      </p:sp>
    </p:spTree>
    <p:extLst>
      <p:ext uri="{BB962C8B-B14F-4D97-AF65-F5344CB8AC3E}">
        <p14:creationId xmlns:p14="http://schemas.microsoft.com/office/powerpoint/2010/main" val="3471628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5A426D"/>
        </a:solidFill>
        <a:effectLst/>
      </p:bgPr>
    </p:bg>
    <p:spTree>
      <p:nvGrpSpPr>
        <p:cNvPr id="1" name=""/>
        <p:cNvGrpSpPr/>
        <p:nvPr/>
      </p:nvGrpSpPr>
      <p:grpSpPr>
        <a:xfrm>
          <a:off x="0" y="0"/>
          <a:ext cx="0" cy="0"/>
          <a:chOff x="0" y="0"/>
          <a:chExt cx="0" cy="0"/>
        </a:xfrm>
      </p:grpSpPr>
      <p:sp>
        <p:nvSpPr>
          <p:cNvPr id="2" name="Freeform 2"/>
          <p:cNvSpPr/>
          <p:nvPr/>
        </p:nvSpPr>
        <p:spPr>
          <a:xfrm>
            <a:off x="0" y="-1903398"/>
            <a:ext cx="8592227" cy="5864195"/>
          </a:xfrm>
          <a:custGeom>
            <a:avLst/>
            <a:gdLst/>
            <a:ahLst/>
            <a:cxnLst/>
            <a:rect l="l" t="t" r="r" b="b"/>
            <a:pathLst>
              <a:path w="8592227" h="5864195">
                <a:moveTo>
                  <a:pt x="0" y="0"/>
                </a:moveTo>
                <a:lnTo>
                  <a:pt x="8592227" y="0"/>
                </a:lnTo>
                <a:lnTo>
                  <a:pt x="8592227" y="5864196"/>
                </a:lnTo>
                <a:lnTo>
                  <a:pt x="0" y="586419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0" name="Title 1">
            <a:extLst>
              <a:ext uri="{FF2B5EF4-FFF2-40B4-BE49-F238E27FC236}">
                <a16:creationId xmlns:a16="http://schemas.microsoft.com/office/drawing/2014/main" id="{8AD7D1C9-18C8-021F-6BF5-5500F49903D3}"/>
              </a:ext>
            </a:extLst>
          </p:cNvPr>
          <p:cNvSpPr txBox="1">
            <a:spLocks/>
          </p:cNvSpPr>
          <p:nvPr/>
        </p:nvSpPr>
        <p:spPr>
          <a:xfrm>
            <a:off x="12525416" y="2667038"/>
            <a:ext cx="5098906" cy="795144"/>
          </a:xfrm>
          <a:prstGeom prst="rect">
            <a:avLst/>
          </a:prstGeom>
        </p:spPr>
        <p:txBody>
          <a:bodyPr anchor="b">
            <a:normAutofit fontScale="92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US" sz="5400" dirty="0">
                <a:solidFill>
                  <a:schemeClr val="bg1"/>
                </a:solidFill>
                <a:latin typeface="Cerebri Bold" panose="020B0604020202020204" charset="0"/>
              </a:rPr>
              <a:t>Fear of </a:t>
            </a:r>
            <a:r>
              <a:rPr lang="en-US" sz="5400" b="1" dirty="0">
                <a:solidFill>
                  <a:schemeClr val="bg1"/>
                </a:solidFill>
                <a:latin typeface="Cerebri Bold" panose="020B0604020202020204" charset="0"/>
              </a:rPr>
              <a:t>A</a:t>
            </a:r>
            <a:r>
              <a:rPr lang="en-US" sz="5400" dirty="0">
                <a:solidFill>
                  <a:schemeClr val="bg1"/>
                </a:solidFill>
                <a:latin typeface="Cerebri Bold" panose="020B0604020202020204" charset="0"/>
              </a:rPr>
              <a:t>.</a:t>
            </a:r>
            <a:r>
              <a:rPr lang="en-US" sz="5400" b="1" dirty="0">
                <a:solidFill>
                  <a:schemeClr val="bg1"/>
                </a:solidFill>
                <a:latin typeface="Cerebri Bold" panose="020B0604020202020204" charset="0"/>
              </a:rPr>
              <a:t>I</a:t>
            </a:r>
            <a:r>
              <a:rPr lang="en-US" sz="5400" dirty="0">
                <a:solidFill>
                  <a:schemeClr val="bg1"/>
                </a:solidFill>
                <a:latin typeface="Cerebri Bold" panose="020B0604020202020204" charset="0"/>
              </a:rPr>
              <a:t>.</a:t>
            </a:r>
          </a:p>
        </p:txBody>
      </p:sp>
      <p:sp>
        <p:nvSpPr>
          <p:cNvPr id="21" name="Content Placeholder 3">
            <a:extLst>
              <a:ext uri="{FF2B5EF4-FFF2-40B4-BE49-F238E27FC236}">
                <a16:creationId xmlns:a16="http://schemas.microsoft.com/office/drawing/2014/main" id="{3C193D36-885E-7917-0CDC-7BB7C3383268}"/>
              </a:ext>
            </a:extLst>
          </p:cNvPr>
          <p:cNvSpPr txBox="1">
            <a:spLocks/>
          </p:cNvSpPr>
          <p:nvPr/>
        </p:nvSpPr>
        <p:spPr>
          <a:xfrm>
            <a:off x="433664" y="4105176"/>
            <a:ext cx="17232443" cy="5159828"/>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en-US" sz="2800" dirty="0">
                <a:solidFill>
                  <a:schemeClr val="bg1"/>
                </a:solidFill>
              </a:rPr>
              <a:t>“One of the biggest problems [we] face is coping with the abundance of technologies in the marketplace. It’s hard for executives to figure out what all those …applications…do, let alone decide…how to successfully adopt them.”</a:t>
            </a:r>
          </a:p>
          <a:p>
            <a:endParaRPr lang="en-US" sz="2800" dirty="0">
              <a:solidFill>
                <a:schemeClr val="bg1"/>
              </a:solidFill>
            </a:endParaRPr>
          </a:p>
          <a:p>
            <a:pPr marL="0" indent="0" algn="just">
              <a:buFont typeface="Arial" pitchFamily="34" charset="0"/>
              <a:buNone/>
            </a:pPr>
            <a:r>
              <a:rPr lang="en-US" sz="2800" dirty="0">
                <a:solidFill>
                  <a:schemeClr val="bg1"/>
                </a:solidFill>
              </a:rPr>
              <a:t>“So far as the influence…upon the mind and morals of the people is concerned, there can be no rational doubt, that [it] has caused vast injury. Superficial, sudden, </a:t>
            </a:r>
            <a:r>
              <a:rPr lang="en-US" sz="2800" dirty="0" err="1">
                <a:solidFill>
                  <a:schemeClr val="bg1"/>
                </a:solidFill>
              </a:rPr>
              <a:t>unsifted</a:t>
            </a:r>
            <a:r>
              <a:rPr lang="en-US" sz="2800" dirty="0">
                <a:solidFill>
                  <a:schemeClr val="bg1"/>
                </a:solidFill>
              </a:rPr>
              <a:t>, too fast for the truth.”</a:t>
            </a:r>
          </a:p>
          <a:p>
            <a:endParaRPr lang="en-US" sz="2800" dirty="0">
              <a:solidFill>
                <a:schemeClr val="bg1"/>
              </a:solidFill>
            </a:endParaRPr>
          </a:p>
          <a:p>
            <a:pPr marL="0" indent="0" algn="just">
              <a:buFont typeface="Arial" pitchFamily="34" charset="0"/>
              <a:buNone/>
            </a:pPr>
            <a:r>
              <a:rPr lang="en-US" sz="2800" dirty="0">
                <a:solidFill>
                  <a:schemeClr val="bg1"/>
                </a:solidFill>
              </a:rPr>
              <a:t>“You will also find…they will completely neglect to mention any of [its] liabilities. We need to proceed with our eyes wide open so that we many use technology rather than be used by it.”</a:t>
            </a:r>
          </a:p>
          <a:p>
            <a:endParaRPr lang="en-US" sz="2800" dirty="0">
              <a:solidFill>
                <a:schemeClr val="bg1"/>
              </a:solidFill>
            </a:endParaRPr>
          </a:p>
          <a:p>
            <a:pPr marL="0" indent="0" algn="just">
              <a:buFont typeface="Arial" pitchFamily="34" charset="0"/>
              <a:buNone/>
            </a:pPr>
            <a:r>
              <a:rPr lang="en-US" sz="2800" dirty="0">
                <a:solidFill>
                  <a:schemeClr val="bg1"/>
                </a:solidFill>
              </a:rPr>
              <a:t>“[It] has its limitations, and its perspective is invariably false.”</a:t>
            </a:r>
          </a:p>
        </p:txBody>
      </p:sp>
      <p:cxnSp>
        <p:nvCxnSpPr>
          <p:cNvPr id="22" name="Straight Connector 21">
            <a:extLst>
              <a:ext uri="{FF2B5EF4-FFF2-40B4-BE49-F238E27FC236}">
                <a16:creationId xmlns:a16="http://schemas.microsoft.com/office/drawing/2014/main" id="{EB29FEF2-2DB2-E393-5B5E-1FF5CA3037A9}"/>
              </a:ext>
            </a:extLst>
          </p:cNvPr>
          <p:cNvCxnSpPr/>
          <p:nvPr/>
        </p:nvCxnSpPr>
        <p:spPr>
          <a:xfrm>
            <a:off x="14335433" y="3462182"/>
            <a:ext cx="2905432" cy="0"/>
          </a:xfrm>
          <a:prstGeom prst="line">
            <a:avLst/>
          </a:prstGeom>
          <a:ln>
            <a:solidFill>
              <a:srgbClr val="927FA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9659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C5D0"/>
        </a:solidFill>
        <a:effectLst/>
      </p:bgPr>
    </p:bg>
    <p:spTree>
      <p:nvGrpSpPr>
        <p:cNvPr id="1" name=""/>
        <p:cNvGrpSpPr/>
        <p:nvPr/>
      </p:nvGrpSpPr>
      <p:grpSpPr>
        <a:xfrm>
          <a:off x="0" y="0"/>
          <a:ext cx="0" cy="0"/>
          <a:chOff x="0" y="0"/>
          <a:chExt cx="0" cy="0"/>
        </a:xfrm>
      </p:grpSpPr>
      <p:sp>
        <p:nvSpPr>
          <p:cNvPr id="10" name="Freeform 10"/>
          <p:cNvSpPr/>
          <p:nvPr/>
        </p:nvSpPr>
        <p:spPr>
          <a:xfrm>
            <a:off x="9748677" y="6282811"/>
            <a:ext cx="8592227" cy="5464901"/>
          </a:xfrm>
          <a:custGeom>
            <a:avLst/>
            <a:gdLst/>
            <a:ahLst/>
            <a:cxnLst/>
            <a:rect l="l" t="t" r="r" b="b"/>
            <a:pathLst>
              <a:path w="8592227" h="5864195">
                <a:moveTo>
                  <a:pt x="0" y="0"/>
                </a:moveTo>
                <a:lnTo>
                  <a:pt x="8592227" y="0"/>
                </a:lnTo>
                <a:lnTo>
                  <a:pt x="8592227" y="5864195"/>
                </a:lnTo>
                <a:lnTo>
                  <a:pt x="0" y="586419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dirty="0"/>
          </a:p>
        </p:txBody>
      </p:sp>
      <p:sp>
        <p:nvSpPr>
          <p:cNvPr id="13" name="TextBox 13"/>
          <p:cNvSpPr txBox="1"/>
          <p:nvPr/>
        </p:nvSpPr>
        <p:spPr>
          <a:xfrm>
            <a:off x="647636" y="719850"/>
            <a:ext cx="6579492" cy="728213"/>
          </a:xfrm>
          <a:prstGeom prst="rect">
            <a:avLst/>
          </a:prstGeom>
        </p:spPr>
        <p:txBody>
          <a:bodyPr wrap="square" lIns="0" tIns="0" rIns="0" bIns="0" rtlCol="0" anchor="t">
            <a:spAutoFit/>
          </a:bodyPr>
          <a:lstStyle/>
          <a:p>
            <a:pPr>
              <a:lnSpc>
                <a:spcPts val="5821"/>
              </a:lnSpc>
            </a:pPr>
            <a:r>
              <a:rPr lang="en-US" sz="4157" dirty="0">
                <a:solidFill>
                  <a:srgbClr val="18212F"/>
                </a:solidFill>
                <a:latin typeface="Cerebri Bold"/>
              </a:rPr>
              <a:t>Fear of </a:t>
            </a:r>
            <a:r>
              <a:rPr lang="en-US" sz="4800" dirty="0">
                <a:solidFill>
                  <a:srgbClr val="18212F"/>
                </a:solidFill>
                <a:latin typeface="Cerebri Bold"/>
              </a:rPr>
              <a:t>A</a:t>
            </a:r>
            <a:r>
              <a:rPr lang="en-US" sz="4157" dirty="0">
                <a:solidFill>
                  <a:srgbClr val="18212F"/>
                </a:solidFill>
                <a:latin typeface="Cerebri Bold"/>
              </a:rPr>
              <a:t>ll </a:t>
            </a:r>
            <a:r>
              <a:rPr lang="en-US" sz="4400" dirty="0">
                <a:solidFill>
                  <a:srgbClr val="18212F"/>
                </a:solidFill>
                <a:latin typeface="Cerebri Bold"/>
              </a:rPr>
              <a:t>I</a:t>
            </a:r>
            <a:r>
              <a:rPr lang="en-US" sz="4157" dirty="0">
                <a:solidFill>
                  <a:srgbClr val="18212F"/>
                </a:solidFill>
                <a:latin typeface="Cerebri Bold"/>
              </a:rPr>
              <a:t>nventions</a:t>
            </a:r>
          </a:p>
        </p:txBody>
      </p:sp>
      <p:sp>
        <p:nvSpPr>
          <p:cNvPr id="14" name="Content Placeholder 3">
            <a:extLst>
              <a:ext uri="{FF2B5EF4-FFF2-40B4-BE49-F238E27FC236}">
                <a16:creationId xmlns:a16="http://schemas.microsoft.com/office/drawing/2014/main" id="{E05271C5-6CB0-2952-AE9B-95903D577351}"/>
              </a:ext>
            </a:extLst>
          </p:cNvPr>
          <p:cNvSpPr txBox="1">
            <a:spLocks/>
          </p:cNvSpPr>
          <p:nvPr/>
        </p:nvSpPr>
        <p:spPr>
          <a:xfrm>
            <a:off x="501445" y="1448063"/>
            <a:ext cx="17285110" cy="5195946"/>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sz="2400" dirty="0"/>
              <a:t>One of the biggest problems companies face is coping with the abundance of technologies in the marketplace. It’s hard for executives to figure out what all those …applications…do, let alone decide…how to successfully adopt them. – </a:t>
            </a:r>
            <a:r>
              <a:rPr lang="en-US" sz="2400" i="1" dirty="0"/>
              <a:t>HBR</a:t>
            </a:r>
            <a:r>
              <a:rPr lang="en-US" sz="2400" dirty="0"/>
              <a:t> (2006) </a:t>
            </a:r>
            <a:r>
              <a:rPr lang="en-US" sz="2400" b="1" i="1" dirty="0"/>
              <a:t>on IT networks</a:t>
            </a:r>
          </a:p>
          <a:p>
            <a:endParaRPr lang="en-US" sz="2400" dirty="0"/>
          </a:p>
          <a:p>
            <a:pPr marL="0" indent="0">
              <a:buFont typeface="Arial" pitchFamily="34" charset="0"/>
              <a:buNone/>
            </a:pPr>
            <a:r>
              <a:rPr lang="en-US" sz="2400" dirty="0"/>
              <a:t>So far as the influence…upon the mind and morals of the people is concerned, there can be no rational doubt, that </a:t>
            </a:r>
            <a:r>
              <a:rPr lang="en-US" sz="2400" b="1" i="1" dirty="0"/>
              <a:t>the telegraph</a:t>
            </a:r>
            <a:r>
              <a:rPr lang="en-US" sz="2400" dirty="0"/>
              <a:t> has caused vast injury. Superficial, sudden, </a:t>
            </a:r>
            <a:r>
              <a:rPr lang="en-US" sz="2400" dirty="0" err="1"/>
              <a:t>unsifted</a:t>
            </a:r>
            <a:r>
              <a:rPr lang="en-US" sz="2400" dirty="0"/>
              <a:t>, too fast for the truth. – </a:t>
            </a:r>
            <a:r>
              <a:rPr lang="en-US" sz="2400" i="1" dirty="0"/>
              <a:t>NYT </a:t>
            </a:r>
            <a:r>
              <a:rPr lang="en-US" sz="2400" dirty="0"/>
              <a:t>(1858)</a:t>
            </a:r>
          </a:p>
          <a:p>
            <a:endParaRPr lang="en-US" sz="2400" dirty="0"/>
          </a:p>
          <a:p>
            <a:pPr marL="0" indent="0">
              <a:buFont typeface="Arial" pitchFamily="34" charset="0"/>
              <a:buNone/>
            </a:pPr>
            <a:r>
              <a:rPr lang="en-US" sz="2400" dirty="0"/>
              <a:t>You will also find…they will completely neglect to mention any of [its] liabilities. We need to proceed with our eyes wide open so that we many use technology rather than be used by it. –UC Davis (1997) </a:t>
            </a:r>
            <a:r>
              <a:rPr lang="en-US" sz="2400" b="1" i="1" dirty="0"/>
              <a:t>on computers</a:t>
            </a:r>
          </a:p>
          <a:p>
            <a:endParaRPr lang="en-US" sz="2400" dirty="0"/>
          </a:p>
          <a:p>
            <a:pPr marL="0" indent="0">
              <a:buFont typeface="Arial" pitchFamily="34" charset="0"/>
              <a:buNone/>
            </a:pPr>
            <a:r>
              <a:rPr lang="en-US" sz="2400" b="1" i="1" dirty="0"/>
              <a:t>Photography </a:t>
            </a:r>
            <a:r>
              <a:rPr lang="en-US" sz="2400" dirty="0"/>
              <a:t>has its limitations, and its perspective is invariably false – </a:t>
            </a:r>
            <a:r>
              <a:rPr lang="en-US" sz="2400" i="1" dirty="0"/>
              <a:t>The Atlantic (1887)</a:t>
            </a:r>
            <a:endParaRPr lang="en-US" sz="2400" dirty="0"/>
          </a:p>
        </p:txBody>
      </p:sp>
      <p:cxnSp>
        <p:nvCxnSpPr>
          <p:cNvPr id="15" name="Straight Connector 14">
            <a:extLst>
              <a:ext uri="{FF2B5EF4-FFF2-40B4-BE49-F238E27FC236}">
                <a16:creationId xmlns:a16="http://schemas.microsoft.com/office/drawing/2014/main" id="{6B9E7C8F-E744-CF03-F594-AC084B0CE950}"/>
              </a:ext>
            </a:extLst>
          </p:cNvPr>
          <p:cNvCxnSpPr>
            <a:cxnSpLocks/>
          </p:cNvCxnSpPr>
          <p:nvPr/>
        </p:nvCxnSpPr>
        <p:spPr>
          <a:xfrm>
            <a:off x="677731" y="1448063"/>
            <a:ext cx="5220928" cy="0"/>
          </a:xfrm>
          <a:prstGeom prst="line">
            <a:avLst/>
          </a:prstGeom>
          <a:ln>
            <a:solidFill>
              <a:srgbClr val="232E5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82705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DC5D0"/>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5592393" cy="10287000"/>
            <a:chOff x="0" y="0"/>
            <a:chExt cx="1092614" cy="2009822"/>
          </a:xfrm>
        </p:grpSpPr>
        <p:sp>
          <p:nvSpPr>
            <p:cNvPr id="3" name="Freeform 3"/>
            <p:cNvSpPr/>
            <p:nvPr/>
          </p:nvSpPr>
          <p:spPr>
            <a:xfrm>
              <a:off x="0" y="0"/>
              <a:ext cx="1092614" cy="2009822"/>
            </a:xfrm>
            <a:custGeom>
              <a:avLst/>
              <a:gdLst/>
              <a:ahLst/>
              <a:cxnLst/>
              <a:rect l="l" t="t" r="r" b="b"/>
              <a:pathLst>
                <a:path w="1092614" h="2009822">
                  <a:moveTo>
                    <a:pt x="0" y="0"/>
                  </a:moveTo>
                  <a:lnTo>
                    <a:pt x="1092614" y="0"/>
                  </a:lnTo>
                  <a:lnTo>
                    <a:pt x="1092614" y="2009822"/>
                  </a:lnTo>
                  <a:lnTo>
                    <a:pt x="0" y="2009822"/>
                  </a:lnTo>
                  <a:close/>
                </a:path>
              </a:pathLst>
            </a:custGeom>
            <a:solidFill>
              <a:srgbClr val="89B9C6"/>
            </a:solidFill>
          </p:spPr>
          <p:txBody>
            <a:bodyPr/>
            <a:lstStyle/>
            <a:p>
              <a:endParaRPr lang="en-US"/>
            </a:p>
          </p:txBody>
        </p:sp>
        <p:sp>
          <p:nvSpPr>
            <p:cNvPr id="4" name="TextBox 4"/>
            <p:cNvSpPr txBox="1"/>
            <p:nvPr/>
          </p:nvSpPr>
          <p:spPr>
            <a:xfrm>
              <a:off x="0" y="-47625"/>
              <a:ext cx="1092614" cy="2057447"/>
            </a:xfrm>
            <a:prstGeom prst="rect">
              <a:avLst/>
            </a:prstGeom>
          </p:spPr>
          <p:txBody>
            <a:bodyPr lIns="50800" tIns="50800" rIns="50800" bIns="50800" rtlCol="0" anchor="ctr"/>
            <a:lstStyle/>
            <a:p>
              <a:pPr algn="ctr">
                <a:lnSpc>
                  <a:spcPts val="3500"/>
                </a:lnSpc>
              </a:pPr>
              <a:endParaRPr/>
            </a:p>
          </p:txBody>
        </p:sp>
      </p:grpSp>
      <p:sp>
        <p:nvSpPr>
          <p:cNvPr id="7" name="Freeform 7"/>
          <p:cNvSpPr/>
          <p:nvPr/>
        </p:nvSpPr>
        <p:spPr>
          <a:xfrm>
            <a:off x="11666664" y="4888546"/>
            <a:ext cx="548926" cy="571054"/>
          </a:xfrm>
          <a:custGeom>
            <a:avLst/>
            <a:gdLst/>
            <a:ahLst/>
            <a:cxnLst/>
            <a:rect l="l" t="t" r="r" b="b"/>
            <a:pathLst>
              <a:path w="548926" h="571054">
                <a:moveTo>
                  <a:pt x="0" y="0"/>
                </a:moveTo>
                <a:lnTo>
                  <a:pt x="548926" y="0"/>
                </a:lnTo>
                <a:lnTo>
                  <a:pt x="548926" y="571054"/>
                </a:lnTo>
                <a:lnTo>
                  <a:pt x="0" y="5710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Freeform 8"/>
          <p:cNvSpPr/>
          <p:nvPr/>
        </p:nvSpPr>
        <p:spPr>
          <a:xfrm>
            <a:off x="12752117" y="6742896"/>
            <a:ext cx="420123" cy="417068"/>
          </a:xfrm>
          <a:custGeom>
            <a:avLst/>
            <a:gdLst/>
            <a:ahLst/>
            <a:cxnLst/>
            <a:rect l="l" t="t" r="r" b="b"/>
            <a:pathLst>
              <a:path w="420123" h="417068">
                <a:moveTo>
                  <a:pt x="0" y="0"/>
                </a:moveTo>
                <a:lnTo>
                  <a:pt x="420124" y="0"/>
                </a:lnTo>
                <a:lnTo>
                  <a:pt x="420124" y="417068"/>
                </a:lnTo>
                <a:lnTo>
                  <a:pt x="0" y="417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2829459" y="5542297"/>
            <a:ext cx="342782" cy="606693"/>
          </a:xfrm>
          <a:custGeom>
            <a:avLst/>
            <a:gdLst/>
            <a:ahLst/>
            <a:cxnLst/>
            <a:rect l="l" t="t" r="r" b="b"/>
            <a:pathLst>
              <a:path w="342782" h="606693">
                <a:moveTo>
                  <a:pt x="0" y="0"/>
                </a:moveTo>
                <a:lnTo>
                  <a:pt x="342782" y="0"/>
                </a:lnTo>
                <a:lnTo>
                  <a:pt x="342782" y="606693"/>
                </a:lnTo>
                <a:lnTo>
                  <a:pt x="0" y="6066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6" name="TextBox 16"/>
          <p:cNvSpPr txBox="1"/>
          <p:nvPr/>
        </p:nvSpPr>
        <p:spPr>
          <a:xfrm>
            <a:off x="252263" y="2185479"/>
            <a:ext cx="4652676" cy="3124445"/>
          </a:xfrm>
          <a:prstGeom prst="rect">
            <a:avLst/>
          </a:prstGeom>
          <a:noFill/>
          <a:ln w="28575">
            <a:noFill/>
          </a:ln>
        </p:spPr>
        <p:txBody>
          <a:bodyPr wrap="square" lIns="0" tIns="0" rIns="0" bIns="0" rtlCol="0" anchor="t">
            <a:spAutoFit/>
          </a:bodyPr>
          <a:lstStyle/>
          <a:p>
            <a:pPr>
              <a:lnSpc>
                <a:spcPts val="2718"/>
              </a:lnSpc>
            </a:pPr>
            <a:r>
              <a:rPr lang="en-US" sz="2800" dirty="0">
                <a:solidFill>
                  <a:srgbClr val="232E54"/>
                </a:solidFill>
              </a:rPr>
              <a:t>The City of Maricopa prides itself as an organization committed to hiring, retaining, and promoting talent. We have a talented team, so I can trust and empower them to use Gen AI tools in safe, constructive ways that meet the mission and objectives of the City.</a:t>
            </a:r>
          </a:p>
        </p:txBody>
      </p:sp>
      <p:sp>
        <p:nvSpPr>
          <p:cNvPr id="17" name="TextBox 17"/>
          <p:cNvSpPr txBox="1"/>
          <p:nvPr/>
        </p:nvSpPr>
        <p:spPr>
          <a:xfrm>
            <a:off x="166941" y="372572"/>
            <a:ext cx="5142478" cy="1449243"/>
          </a:xfrm>
          <a:prstGeom prst="rect">
            <a:avLst/>
          </a:prstGeom>
        </p:spPr>
        <p:txBody>
          <a:bodyPr wrap="square" lIns="0" tIns="0" rIns="0" bIns="0" rtlCol="0" anchor="t">
            <a:spAutoFit/>
          </a:bodyPr>
          <a:lstStyle/>
          <a:p>
            <a:pPr>
              <a:lnSpc>
                <a:spcPts val="5821"/>
              </a:lnSpc>
            </a:pPr>
            <a:r>
              <a:rPr lang="en-US" sz="4157" dirty="0">
                <a:solidFill>
                  <a:srgbClr val="18212F"/>
                </a:solidFill>
                <a:latin typeface="Cerebri Bold"/>
              </a:rPr>
              <a:t>What’s happening in Maricopa</a:t>
            </a:r>
          </a:p>
        </p:txBody>
      </p:sp>
      <p:sp>
        <p:nvSpPr>
          <p:cNvPr id="50" name="Rectangle 6">
            <a:extLst>
              <a:ext uri="{FF2B5EF4-FFF2-40B4-BE49-F238E27FC236}">
                <a16:creationId xmlns:a16="http://schemas.microsoft.com/office/drawing/2014/main" id="{B71F81FC-1038-4784-8329-BF1E524E8B87}"/>
              </a:ext>
            </a:extLst>
          </p:cNvPr>
          <p:cNvSpPr>
            <a:spLocks noChangeArrowheads="1"/>
          </p:cNvSpPr>
          <p:nvPr/>
        </p:nvSpPr>
        <p:spPr bwMode="auto">
          <a:xfrm>
            <a:off x="0" y="0"/>
            <a:ext cx="7140575"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000000"/>
                </a:solidFill>
                <a:effectLst/>
                <a:latin typeface="Söhn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Freeform 10">
            <a:extLst>
              <a:ext uri="{FF2B5EF4-FFF2-40B4-BE49-F238E27FC236}">
                <a16:creationId xmlns:a16="http://schemas.microsoft.com/office/drawing/2014/main" id="{917EB286-AA88-3CA4-3588-6514FDA5A746}"/>
              </a:ext>
            </a:extLst>
          </p:cNvPr>
          <p:cNvSpPr/>
          <p:nvPr/>
        </p:nvSpPr>
        <p:spPr>
          <a:xfrm>
            <a:off x="-1457033" y="6543443"/>
            <a:ext cx="8592227" cy="5464901"/>
          </a:xfrm>
          <a:custGeom>
            <a:avLst/>
            <a:gdLst/>
            <a:ahLst/>
            <a:cxnLst/>
            <a:rect l="l" t="t" r="r" b="b"/>
            <a:pathLst>
              <a:path w="8592227" h="5864195">
                <a:moveTo>
                  <a:pt x="0" y="0"/>
                </a:moveTo>
                <a:lnTo>
                  <a:pt x="8592227" y="0"/>
                </a:lnTo>
                <a:lnTo>
                  <a:pt x="8592227" y="5864195"/>
                </a:lnTo>
                <a:lnTo>
                  <a:pt x="0" y="586419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grpSp>
        <p:nvGrpSpPr>
          <p:cNvPr id="51" name="Group 50">
            <a:extLst>
              <a:ext uri="{FF2B5EF4-FFF2-40B4-BE49-F238E27FC236}">
                <a16:creationId xmlns:a16="http://schemas.microsoft.com/office/drawing/2014/main" id="{767F0C32-09DC-489E-A999-B958EA7146D6}"/>
              </a:ext>
            </a:extLst>
          </p:cNvPr>
          <p:cNvGrpSpPr/>
          <p:nvPr/>
        </p:nvGrpSpPr>
        <p:grpSpPr>
          <a:xfrm>
            <a:off x="6408864" y="1512458"/>
            <a:ext cx="11641621" cy="7262085"/>
            <a:chOff x="1828800" y="1752600"/>
            <a:chExt cx="10515600" cy="6591300"/>
          </a:xfrm>
        </p:grpSpPr>
        <p:sp>
          <p:nvSpPr>
            <p:cNvPr id="20" name="Isosceles Triangle 19">
              <a:extLst>
                <a:ext uri="{FF2B5EF4-FFF2-40B4-BE49-F238E27FC236}">
                  <a16:creationId xmlns:a16="http://schemas.microsoft.com/office/drawing/2014/main" id="{6BA8192B-C077-4A50-A6A6-012275398488}"/>
                </a:ext>
              </a:extLst>
            </p:cNvPr>
            <p:cNvSpPr/>
            <p:nvPr/>
          </p:nvSpPr>
          <p:spPr>
            <a:xfrm>
              <a:off x="1828800" y="1752600"/>
              <a:ext cx="10515600" cy="1905000"/>
            </a:xfrm>
            <a:prstGeom prst="triangle">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Glacial Indifference" panose="020B0604020202020204" charset="0"/>
                </a:rPr>
                <a:t>An Organic </a:t>
              </a:r>
            </a:p>
            <a:p>
              <a:pPr algn="ctr"/>
              <a:r>
                <a:rPr lang="en-US" sz="3200" dirty="0">
                  <a:latin typeface="Glacial Indifference" panose="020B0604020202020204" charset="0"/>
                </a:rPr>
                <a:t>Implementation Model</a:t>
              </a:r>
            </a:p>
            <a:p>
              <a:pPr algn="ctr"/>
              <a:endParaRPr lang="en-US" sz="3200" dirty="0">
                <a:latin typeface="Glacial Indifference" panose="020B0604020202020204" charset="0"/>
              </a:endParaRPr>
            </a:p>
          </p:txBody>
        </p:sp>
        <p:sp>
          <p:nvSpPr>
            <p:cNvPr id="23" name="Rectangle: Rounded Corners 22">
              <a:extLst>
                <a:ext uri="{FF2B5EF4-FFF2-40B4-BE49-F238E27FC236}">
                  <a16:creationId xmlns:a16="http://schemas.microsoft.com/office/drawing/2014/main" id="{D1AE6E0D-690F-418D-8D43-C6EC8411406A}"/>
                </a:ext>
              </a:extLst>
            </p:cNvPr>
            <p:cNvSpPr/>
            <p:nvPr/>
          </p:nvSpPr>
          <p:spPr>
            <a:xfrm>
              <a:off x="1828800" y="7734300"/>
              <a:ext cx="10515600" cy="609600"/>
            </a:xfrm>
            <a:prstGeom prst="roundRect">
              <a:avLst/>
            </a:prstGeom>
            <a:solidFill>
              <a:srgbClr val="0070C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bg1"/>
                  </a:solidFill>
                  <a:latin typeface="Eras Demi ITC" panose="020B0805030504020804" pitchFamily="34" charset="0"/>
                </a:rPr>
                <a:t>It all comes down to </a:t>
              </a:r>
              <a:r>
                <a:rPr lang="en-US" sz="2800" i="1" dirty="0">
                  <a:solidFill>
                    <a:schemeClr val="bg1"/>
                  </a:solidFill>
                  <a:latin typeface="Eras Demi ITC" panose="020B0805030504020804" pitchFamily="34" charset="0"/>
                </a:rPr>
                <a:t>talent</a:t>
              </a:r>
              <a:endParaRPr lang="en-US" sz="2800" dirty="0">
                <a:solidFill>
                  <a:schemeClr val="bg1"/>
                </a:solidFill>
              </a:endParaRPr>
            </a:p>
          </p:txBody>
        </p:sp>
        <p:grpSp>
          <p:nvGrpSpPr>
            <p:cNvPr id="33" name="Group 32">
              <a:extLst>
                <a:ext uri="{FF2B5EF4-FFF2-40B4-BE49-F238E27FC236}">
                  <a16:creationId xmlns:a16="http://schemas.microsoft.com/office/drawing/2014/main" id="{697A7F84-1D57-49F6-B383-5A4E661FE958}"/>
                </a:ext>
              </a:extLst>
            </p:cNvPr>
            <p:cNvGrpSpPr/>
            <p:nvPr/>
          </p:nvGrpSpPr>
          <p:grpSpPr>
            <a:xfrm>
              <a:off x="2489200" y="3781425"/>
              <a:ext cx="2457450" cy="3833622"/>
              <a:chOff x="2209800" y="3781425"/>
              <a:chExt cx="2457450" cy="3833622"/>
            </a:xfrm>
          </p:grpSpPr>
          <p:sp>
            <p:nvSpPr>
              <p:cNvPr id="21" name="Rectangle 20">
                <a:extLst>
                  <a:ext uri="{FF2B5EF4-FFF2-40B4-BE49-F238E27FC236}">
                    <a16:creationId xmlns:a16="http://schemas.microsoft.com/office/drawing/2014/main" id="{406A831F-923B-4994-A927-5DC9E0BCD302}"/>
                  </a:ext>
                </a:extLst>
              </p:cNvPr>
              <p:cNvSpPr/>
              <p:nvPr/>
            </p:nvSpPr>
            <p:spPr>
              <a:xfrm>
                <a:off x="2438400" y="4114800"/>
                <a:ext cx="2000250" cy="331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Glacial Indifference" panose="020B0604020202020204" charset="0"/>
                  </a:rPr>
                  <a:t>Talent</a:t>
                </a:r>
                <a:endParaRPr lang="en-US" dirty="0">
                  <a:solidFill>
                    <a:schemeClr val="tx1"/>
                  </a:solidFill>
                  <a:latin typeface="Glacial Indifference" panose="020B0604020202020204" charset="0"/>
                </a:endParaRPr>
              </a:p>
              <a:p>
                <a:pPr algn="ctr"/>
                <a:endParaRPr lang="en-US" dirty="0">
                  <a:solidFill>
                    <a:schemeClr val="tx1"/>
                  </a:solidFill>
                  <a:latin typeface="Glacial Indifference" panose="020B0604020202020204" charset="0"/>
                </a:endParaRPr>
              </a:p>
              <a:p>
                <a:pPr algn="ctr"/>
                <a:r>
                  <a:rPr lang="en-US" dirty="0">
                    <a:solidFill>
                      <a:schemeClr val="tx1"/>
                    </a:solidFill>
                    <a:latin typeface="Glacial Indifference" panose="020B0604020202020204" charset="0"/>
                  </a:rPr>
                  <a:t>The right person, on the right bus, in the right sight, and the wrong people off</a:t>
                </a:r>
              </a:p>
              <a:p>
                <a:pPr algn="ctr"/>
                <a:endParaRPr lang="en-US" dirty="0">
                  <a:solidFill>
                    <a:schemeClr val="tx1"/>
                  </a:solidFill>
                  <a:latin typeface="Glacial Indifference" panose="020B0604020202020204" charset="0"/>
                </a:endParaRPr>
              </a:p>
            </p:txBody>
          </p:sp>
          <p:sp>
            <p:nvSpPr>
              <p:cNvPr id="27" name="Flowchart: Terminator 26">
                <a:extLst>
                  <a:ext uri="{FF2B5EF4-FFF2-40B4-BE49-F238E27FC236}">
                    <a16:creationId xmlns:a16="http://schemas.microsoft.com/office/drawing/2014/main" id="{7F332E43-BEC3-438C-9501-B7A4DD6925D9}"/>
                  </a:ext>
                </a:extLst>
              </p:cNvPr>
              <p:cNvSpPr/>
              <p:nvPr/>
            </p:nvSpPr>
            <p:spPr>
              <a:xfrm>
                <a:off x="2209800" y="3781425"/>
                <a:ext cx="2457450" cy="133350"/>
              </a:xfrm>
              <a:prstGeom prst="flowChartTermina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Flowchart: Terminator 30">
                <a:extLst>
                  <a:ext uri="{FF2B5EF4-FFF2-40B4-BE49-F238E27FC236}">
                    <a16:creationId xmlns:a16="http://schemas.microsoft.com/office/drawing/2014/main" id="{FC735898-6306-40AE-BA4D-748BEB888251}"/>
                  </a:ext>
                </a:extLst>
              </p:cNvPr>
              <p:cNvSpPr/>
              <p:nvPr/>
            </p:nvSpPr>
            <p:spPr>
              <a:xfrm>
                <a:off x="2295525" y="3952875"/>
                <a:ext cx="2286000" cy="118872"/>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Flowchart: Terminator 31">
                <a:extLst>
                  <a:ext uri="{FF2B5EF4-FFF2-40B4-BE49-F238E27FC236}">
                    <a16:creationId xmlns:a16="http://schemas.microsoft.com/office/drawing/2014/main" id="{D6C8F277-E00C-4E7D-8514-CC710BC03DBC}"/>
                  </a:ext>
                </a:extLst>
              </p:cNvPr>
              <p:cNvSpPr/>
              <p:nvPr/>
            </p:nvSpPr>
            <p:spPr>
              <a:xfrm>
                <a:off x="2295525" y="7496175"/>
                <a:ext cx="2286000" cy="118872"/>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4" name="Group 33">
              <a:extLst>
                <a:ext uri="{FF2B5EF4-FFF2-40B4-BE49-F238E27FC236}">
                  <a16:creationId xmlns:a16="http://schemas.microsoft.com/office/drawing/2014/main" id="{CF4E6767-85DA-4AB2-90B1-D16C87BAEB02}"/>
                </a:ext>
              </a:extLst>
            </p:cNvPr>
            <p:cNvGrpSpPr/>
            <p:nvPr/>
          </p:nvGrpSpPr>
          <p:grpSpPr>
            <a:xfrm>
              <a:off x="5857875" y="3781425"/>
              <a:ext cx="2457450" cy="3833622"/>
              <a:chOff x="2209800" y="3781425"/>
              <a:chExt cx="2457450" cy="3833622"/>
            </a:xfrm>
          </p:grpSpPr>
          <p:sp>
            <p:nvSpPr>
              <p:cNvPr id="35" name="Rectangle 34">
                <a:extLst>
                  <a:ext uri="{FF2B5EF4-FFF2-40B4-BE49-F238E27FC236}">
                    <a16:creationId xmlns:a16="http://schemas.microsoft.com/office/drawing/2014/main" id="{E9B5B8A8-1694-4F31-AC96-C3B248C12CBA}"/>
                  </a:ext>
                </a:extLst>
              </p:cNvPr>
              <p:cNvSpPr/>
              <p:nvPr/>
            </p:nvSpPr>
            <p:spPr>
              <a:xfrm>
                <a:off x="2438400" y="4114800"/>
                <a:ext cx="2000250" cy="331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Glacial Indifference" panose="020B0604020202020204" charset="0"/>
                  </a:rPr>
                  <a:t>Trust</a:t>
                </a:r>
                <a:endParaRPr lang="en-US" dirty="0">
                  <a:solidFill>
                    <a:schemeClr val="tx1"/>
                  </a:solidFill>
                  <a:latin typeface="Glacial Indifference" panose="020B0604020202020204" charset="0"/>
                </a:endParaRPr>
              </a:p>
              <a:p>
                <a:pPr algn="ctr"/>
                <a:endParaRPr lang="en-US" dirty="0">
                  <a:solidFill>
                    <a:schemeClr val="tx1"/>
                  </a:solidFill>
                  <a:latin typeface="Glacial Indifference" panose="020B0604020202020204" charset="0"/>
                </a:endParaRPr>
              </a:p>
              <a:p>
                <a:pPr algn="ctr"/>
                <a:r>
                  <a:rPr lang="en-US" dirty="0">
                    <a:solidFill>
                      <a:schemeClr val="tx1"/>
                    </a:solidFill>
                    <a:latin typeface="Glacial Indifference" panose="020B0604020202020204" charset="0"/>
                  </a:rPr>
                  <a:t>Right people, right bus, right seats—trusted to decide rightly</a:t>
                </a:r>
              </a:p>
            </p:txBody>
          </p:sp>
          <p:sp>
            <p:nvSpPr>
              <p:cNvPr id="36" name="Flowchart: Terminator 35">
                <a:extLst>
                  <a:ext uri="{FF2B5EF4-FFF2-40B4-BE49-F238E27FC236}">
                    <a16:creationId xmlns:a16="http://schemas.microsoft.com/office/drawing/2014/main" id="{79EC74F0-6908-4F9F-8808-A5907F57AC1B}"/>
                  </a:ext>
                </a:extLst>
              </p:cNvPr>
              <p:cNvSpPr/>
              <p:nvPr/>
            </p:nvSpPr>
            <p:spPr>
              <a:xfrm>
                <a:off x="2209800" y="3781425"/>
                <a:ext cx="2457450" cy="133350"/>
              </a:xfrm>
              <a:prstGeom prst="flowChartTermina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lowchart: Terminator 36">
                <a:extLst>
                  <a:ext uri="{FF2B5EF4-FFF2-40B4-BE49-F238E27FC236}">
                    <a16:creationId xmlns:a16="http://schemas.microsoft.com/office/drawing/2014/main" id="{90D65798-F2F9-4CC0-AE97-A59AF2BED2C1}"/>
                  </a:ext>
                </a:extLst>
              </p:cNvPr>
              <p:cNvSpPr/>
              <p:nvPr/>
            </p:nvSpPr>
            <p:spPr>
              <a:xfrm>
                <a:off x="2295525" y="3952875"/>
                <a:ext cx="2286000" cy="118872"/>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Terminator 37">
                <a:extLst>
                  <a:ext uri="{FF2B5EF4-FFF2-40B4-BE49-F238E27FC236}">
                    <a16:creationId xmlns:a16="http://schemas.microsoft.com/office/drawing/2014/main" id="{E7EAF28A-2379-4CA0-8E15-74C2CF0A2697}"/>
                  </a:ext>
                </a:extLst>
              </p:cNvPr>
              <p:cNvSpPr/>
              <p:nvPr/>
            </p:nvSpPr>
            <p:spPr>
              <a:xfrm>
                <a:off x="2295525" y="7496175"/>
                <a:ext cx="2286000" cy="118872"/>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9" name="Group 38">
              <a:extLst>
                <a:ext uri="{FF2B5EF4-FFF2-40B4-BE49-F238E27FC236}">
                  <a16:creationId xmlns:a16="http://schemas.microsoft.com/office/drawing/2014/main" id="{4CE7F2AE-FE7B-48D6-9573-4CCA47AF452F}"/>
                </a:ext>
              </a:extLst>
            </p:cNvPr>
            <p:cNvGrpSpPr/>
            <p:nvPr/>
          </p:nvGrpSpPr>
          <p:grpSpPr>
            <a:xfrm>
              <a:off x="9169400" y="3794125"/>
              <a:ext cx="2457450" cy="3833622"/>
              <a:chOff x="2209800" y="3781425"/>
              <a:chExt cx="2457450" cy="3833622"/>
            </a:xfrm>
          </p:grpSpPr>
          <p:sp>
            <p:nvSpPr>
              <p:cNvPr id="40" name="Rectangle 39">
                <a:extLst>
                  <a:ext uri="{FF2B5EF4-FFF2-40B4-BE49-F238E27FC236}">
                    <a16:creationId xmlns:a16="http://schemas.microsoft.com/office/drawing/2014/main" id="{DE165E09-A0B1-4977-B0B8-DA46BC5CD8BB}"/>
                  </a:ext>
                </a:extLst>
              </p:cNvPr>
              <p:cNvSpPr/>
              <p:nvPr/>
            </p:nvSpPr>
            <p:spPr>
              <a:xfrm>
                <a:off x="2438400" y="4114800"/>
                <a:ext cx="2000250" cy="33147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solidFill>
                      <a:schemeClr val="tx1"/>
                    </a:solidFill>
                    <a:latin typeface="Glacial Indifference" panose="020B0604020202020204" charset="0"/>
                  </a:rPr>
                  <a:t>Thrive</a:t>
                </a:r>
              </a:p>
              <a:p>
                <a:pPr algn="ctr"/>
                <a:endParaRPr lang="en-US" dirty="0">
                  <a:solidFill>
                    <a:schemeClr val="tx1"/>
                  </a:solidFill>
                  <a:latin typeface="Glacial Indifference" panose="020B0604020202020204" charset="0"/>
                </a:endParaRPr>
              </a:p>
              <a:p>
                <a:pPr algn="ctr"/>
                <a:r>
                  <a:rPr lang="en-US" dirty="0">
                    <a:solidFill>
                      <a:schemeClr val="tx1"/>
                    </a:solidFill>
                    <a:latin typeface="Glacial Indifference" panose="020B0604020202020204" charset="0"/>
                  </a:rPr>
                  <a:t>Trusting our team, we empower innovation aligned to the City’s mission.</a:t>
                </a:r>
                <a:endParaRPr lang="en-US" dirty="0"/>
              </a:p>
            </p:txBody>
          </p:sp>
          <p:sp>
            <p:nvSpPr>
              <p:cNvPr id="41" name="Flowchart: Terminator 40">
                <a:extLst>
                  <a:ext uri="{FF2B5EF4-FFF2-40B4-BE49-F238E27FC236}">
                    <a16:creationId xmlns:a16="http://schemas.microsoft.com/office/drawing/2014/main" id="{C44A0AB4-B832-4475-9F38-56EDDC04A74F}"/>
                  </a:ext>
                </a:extLst>
              </p:cNvPr>
              <p:cNvSpPr/>
              <p:nvPr/>
            </p:nvSpPr>
            <p:spPr>
              <a:xfrm>
                <a:off x="2209800" y="3781425"/>
                <a:ext cx="2457450" cy="133350"/>
              </a:xfrm>
              <a:prstGeom prst="flowChartTerminator">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lowchart: Terminator 41">
                <a:extLst>
                  <a:ext uri="{FF2B5EF4-FFF2-40B4-BE49-F238E27FC236}">
                    <a16:creationId xmlns:a16="http://schemas.microsoft.com/office/drawing/2014/main" id="{6E9EE582-00CE-4D6C-A8F0-CA9BA5A5D801}"/>
                  </a:ext>
                </a:extLst>
              </p:cNvPr>
              <p:cNvSpPr/>
              <p:nvPr/>
            </p:nvSpPr>
            <p:spPr>
              <a:xfrm>
                <a:off x="2295525" y="3952875"/>
                <a:ext cx="2286000" cy="118872"/>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Flowchart: Terminator 42">
                <a:extLst>
                  <a:ext uri="{FF2B5EF4-FFF2-40B4-BE49-F238E27FC236}">
                    <a16:creationId xmlns:a16="http://schemas.microsoft.com/office/drawing/2014/main" id="{FD83C91F-277F-492D-B0E6-B6B45824E979}"/>
                  </a:ext>
                </a:extLst>
              </p:cNvPr>
              <p:cNvSpPr/>
              <p:nvPr/>
            </p:nvSpPr>
            <p:spPr>
              <a:xfrm>
                <a:off x="2295525" y="7496175"/>
                <a:ext cx="2286000" cy="118872"/>
              </a:xfrm>
              <a:prstGeom prst="flowChartTerminator">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cxnSp>
        <p:nvCxnSpPr>
          <p:cNvPr id="6" name="Straight Connector 5">
            <a:extLst>
              <a:ext uri="{FF2B5EF4-FFF2-40B4-BE49-F238E27FC236}">
                <a16:creationId xmlns:a16="http://schemas.microsoft.com/office/drawing/2014/main" id="{6357D6AD-EE1B-3A36-955F-461D52486A5E}"/>
              </a:ext>
            </a:extLst>
          </p:cNvPr>
          <p:cNvCxnSpPr>
            <a:cxnSpLocks/>
          </p:cNvCxnSpPr>
          <p:nvPr/>
        </p:nvCxnSpPr>
        <p:spPr>
          <a:xfrm>
            <a:off x="237515" y="1860931"/>
            <a:ext cx="2834640" cy="0"/>
          </a:xfrm>
          <a:prstGeom prst="line">
            <a:avLst/>
          </a:prstGeom>
          <a:ln>
            <a:solidFill>
              <a:srgbClr val="232E54"/>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5897D1BF8139A4A9C760551D4A69158" ma:contentTypeVersion="19" ma:contentTypeDescription="Create a new document." ma:contentTypeScope="" ma:versionID="eecad36f671bef245d390e9ec66c7994">
  <xsd:schema xmlns:xsd="http://www.w3.org/2001/XMLSchema" xmlns:xs="http://www.w3.org/2001/XMLSchema" xmlns:p="http://schemas.microsoft.com/office/2006/metadata/properties" xmlns:ns2="d738ab95-2525-4f32-96f2-a1549ec508a2" xmlns:ns3="134385c8-ade7-48bc-bf02-2506a90660d3" targetNamespace="http://schemas.microsoft.com/office/2006/metadata/properties" ma:root="true" ma:fieldsID="6e153131972bac59a20a3d7ba4886fd2" ns2:_="" ns3:_="">
    <xsd:import namespace="d738ab95-2525-4f32-96f2-a1549ec508a2"/>
    <xsd:import namespace="134385c8-ade7-48bc-bf02-2506a90660d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LengthInSeconds" minOccurs="0"/>
                <xsd:element ref="ns2:_Flow_SignoffStatu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738ab95-2525-4f32-96f2-a1549ec508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7ab844f-a011-48bc-98a0-bb51b1db16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34385c8-ade7-48bc-bf02-2506a90660d3"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5856db2-e43a-40b6-bbac-9ab7395cea03}" ma:internalName="TaxCatchAll" ma:showField="CatchAllData" ma:web="134385c8-ade7-48bc-bf02-2506a90660d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134385c8-ade7-48bc-bf02-2506a90660d3" xsi:nil="true"/>
    <lcf76f155ced4ddcb4097134ff3c332f xmlns="d738ab95-2525-4f32-96f2-a1549ec508a2">
      <Terms xmlns="http://schemas.microsoft.com/office/infopath/2007/PartnerControls"/>
    </lcf76f155ced4ddcb4097134ff3c332f>
    <_Flow_SignoffStatus xmlns="d738ab95-2525-4f32-96f2-a1549ec508a2" xsi:nil="true"/>
  </documentManagement>
</p:properties>
</file>

<file path=customXml/itemProps1.xml><?xml version="1.0" encoding="utf-8"?>
<ds:datastoreItem xmlns:ds="http://schemas.openxmlformats.org/officeDocument/2006/customXml" ds:itemID="{E2FBACA5-AD6A-425D-B464-79B2AFC85E64}"/>
</file>

<file path=customXml/itemProps2.xml><?xml version="1.0" encoding="utf-8"?>
<ds:datastoreItem xmlns:ds="http://schemas.openxmlformats.org/officeDocument/2006/customXml" ds:itemID="{2B996C5A-7C4B-4E85-AE14-FAF3E6881187}"/>
</file>

<file path=customXml/itemProps3.xml><?xml version="1.0" encoding="utf-8"?>
<ds:datastoreItem xmlns:ds="http://schemas.openxmlformats.org/officeDocument/2006/customXml" ds:itemID="{DCAE003A-EC23-4983-8F58-B472B9C81429}"/>
</file>

<file path=docProps/app.xml><?xml version="1.0" encoding="utf-8"?>
<Properties xmlns="http://schemas.openxmlformats.org/officeDocument/2006/extended-properties" xmlns:vt="http://schemas.openxmlformats.org/officeDocument/2006/docPropsVTypes">
  <TotalTime>727</TotalTime>
  <Words>1682</Words>
  <Application>Microsoft Office PowerPoint</Application>
  <PresentationFormat>Custom</PresentationFormat>
  <Paragraphs>190</Paragraphs>
  <Slides>24</Slides>
  <Notes>5</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Futuristic Technology Conference Presentation</dc:title>
  <cp:lastModifiedBy>Eugene Mejia</cp:lastModifiedBy>
  <cp:revision>35</cp:revision>
  <dcterms:created xsi:type="dcterms:W3CDTF">2006-08-16T00:00:00Z</dcterms:created>
  <dcterms:modified xsi:type="dcterms:W3CDTF">2024-01-23T15:53:00Z</dcterms:modified>
  <dc:identifier>DAF6KEGmu6U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0x01010085897D1BF8139A4A9C760551D4A69158</vt:lpwstr>
  </property>
</Properties>
</file>